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76" r:id="rId5"/>
    <p:sldId id="259" r:id="rId6"/>
    <p:sldId id="284" r:id="rId7"/>
    <p:sldId id="283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7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FE29D-1DEE-4355-8B2F-1076B82C9936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DEC5F-550A-4D99-B49F-5A2F74EAB6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12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AB467-6121-4AB3-8F53-43DB35B62C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311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91F15-CE30-4177-B1B7-2132A5572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37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70D60-FB50-457F-9338-6127D23706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15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3E081-5A8D-4DD0-B59C-E6289CB15F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628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856FE-63EA-4727-B992-B42442B94C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987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6E195-7598-476B-A63B-4B8552EBDB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968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B08C2-9569-485E-8601-6C31AC4648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107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07052-C387-4C63-AC70-8A2C870761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865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A6F65-E550-4621-8B5F-9D4E685FDF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682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9E58EF-9449-4140-84E3-E194966262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93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CF4F9-0B20-4F16-AFB8-89DEA92878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372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CC2B16-CCD6-4B44-819F-243FF7C95BB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11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11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gif"/><Relationship Id="rId3" Type="http://schemas.openxmlformats.org/officeDocument/2006/relationships/image" Target="../media/image29.png"/><Relationship Id="rId7" Type="http://schemas.openxmlformats.org/officeDocument/2006/relationships/image" Target="../media/image32.jpeg"/><Relationship Id="rId12" Type="http://schemas.openxmlformats.org/officeDocument/2006/relationships/image" Target="../media/image37.gif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gif"/><Relationship Id="rId11" Type="http://schemas.openxmlformats.org/officeDocument/2006/relationships/image" Target="../media/image36.png"/><Relationship Id="rId5" Type="http://schemas.openxmlformats.org/officeDocument/2006/relationships/hyperlink" Target="http://smajliki.ru/smilie-702621543.html" TargetMode="External"/><Relationship Id="rId10" Type="http://schemas.openxmlformats.org/officeDocument/2006/relationships/image" Target="../media/image35.jpeg"/><Relationship Id="rId4" Type="http://schemas.openxmlformats.org/officeDocument/2006/relationships/image" Target="../media/image30.png"/><Relationship Id="rId9" Type="http://schemas.openxmlformats.org/officeDocument/2006/relationships/image" Target="../media/image3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686800" cy="3200400"/>
          </a:xfrm>
        </p:spPr>
        <p:txBody>
          <a:bodyPr/>
          <a:lstStyle/>
          <a:p>
            <a:pPr eaLnBrk="1" hangingPunct="1"/>
            <a:r>
              <a:rPr lang="ru-RU" altLang="ru-RU" b="1" dirty="0" smtClean="0"/>
              <a:t>Графические диктанты</a:t>
            </a:r>
            <a:br>
              <a:rPr lang="ru-RU" altLang="ru-RU" b="1" dirty="0" smtClean="0"/>
            </a:br>
            <a:r>
              <a:rPr lang="ru-RU" altLang="ru-RU" b="1" dirty="0" smtClean="0"/>
              <a:t>(Рисование по клеточкам)</a:t>
            </a:r>
            <a:br>
              <a:rPr lang="ru-RU" altLang="ru-RU" b="1" dirty="0" smtClean="0"/>
            </a:br>
            <a:endParaRPr lang="ru-RU" altLang="ru-RU" dirty="0" smtClean="0"/>
          </a:p>
        </p:txBody>
      </p:sp>
      <p:pic>
        <p:nvPicPr>
          <p:cNvPr id="2052" name="Picture 5" descr="http://animashky.ru/flist/3dpeople/21/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596060"/>
            <a:ext cx="1371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http://s50.radikal.ru/i129/1005/07/479862ddf49b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3800" y="2651220"/>
            <a:ext cx="11620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fs01.urokinachalki.ru/e/00097a-01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0292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991600" cy="6354762"/>
          </a:xfrm>
        </p:spPr>
        <p:txBody>
          <a:bodyPr/>
          <a:lstStyle/>
          <a:p>
            <a:pPr algn="l" fontAlgn="t"/>
            <a:r>
              <a:rPr lang="ru-RU" sz="3600" b="1" dirty="0" smtClean="0">
                <a:solidFill>
                  <a:schemeClr val="accent6"/>
                </a:solidFill>
              </a:rPr>
              <a:t>Что же это такое?</a:t>
            </a:r>
            <a:br>
              <a:rPr lang="ru-RU" sz="3600" b="1" dirty="0" smtClean="0">
                <a:solidFill>
                  <a:schemeClr val="accent6"/>
                </a:solidFill>
              </a:rPr>
            </a:br>
            <a:r>
              <a:rPr lang="ru-RU" sz="2000" b="1" dirty="0" smtClean="0">
                <a:solidFill>
                  <a:schemeClr val="accent6"/>
                </a:solidFill>
              </a:rPr>
              <a:t> </a:t>
            </a:r>
            <a:r>
              <a:rPr lang="ru-RU" sz="1800" b="1" dirty="0" smtClean="0">
                <a:solidFill>
                  <a:schemeClr val="accent6"/>
                </a:solidFill>
              </a:rPr>
              <a:t>Графический </a:t>
            </a:r>
            <a:r>
              <a:rPr lang="ru-RU" sz="1800" b="1" dirty="0">
                <a:solidFill>
                  <a:schemeClr val="accent6"/>
                </a:solidFill>
              </a:rPr>
              <a:t>диктант – это создание изображения по клеточкам под диктовку</a:t>
            </a:r>
            <a:r>
              <a:rPr lang="ru-RU" sz="1800" b="1" dirty="0" smtClean="0">
                <a:solidFill>
                  <a:schemeClr val="accent6"/>
                </a:solidFill>
              </a:rPr>
              <a:t>.</a:t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 </a:t>
            </a:r>
            <a:r>
              <a:rPr lang="ru-RU" sz="1800" b="1" dirty="0">
                <a:solidFill>
                  <a:schemeClr val="accent6"/>
                </a:solidFill>
              </a:rPr>
              <a:t>Но прежде всего, это захватывающая игра, от которой, зачастую, и взрослый не откажется!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Это </a:t>
            </a:r>
            <a:r>
              <a:rPr lang="ru-RU" sz="1800" b="1" dirty="0">
                <a:solidFill>
                  <a:schemeClr val="accent6"/>
                </a:solidFill>
              </a:rPr>
              <a:t>не только весело, но и полезно!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3200" b="1" dirty="0" smtClean="0">
                <a:solidFill>
                  <a:schemeClr val="accent6"/>
                </a:solidFill>
              </a:rPr>
              <a:t>Что дает графический диктант ребёнку:</a:t>
            </a:r>
            <a:br>
              <a:rPr lang="ru-RU" sz="32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-координирует работу </a:t>
            </a:r>
            <a:r>
              <a:rPr lang="ru-RU" sz="1800" b="1" dirty="0">
                <a:solidFill>
                  <a:schemeClr val="accent6"/>
                </a:solidFill>
              </a:rPr>
              <a:t>полушарий головного мозга; </a:t>
            </a:r>
            <a:r>
              <a:rPr lang="ru-RU" sz="1800" b="1" dirty="0" smtClean="0">
                <a:solidFill>
                  <a:schemeClr val="accent6"/>
                </a:solidFill>
              </a:rPr>
              <a:t> </a:t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>
                <a:solidFill>
                  <a:schemeClr val="accent6"/>
                </a:solidFill>
              </a:rPr>
              <a:t>-</a:t>
            </a:r>
            <a:r>
              <a:rPr lang="ru-RU" sz="1800" b="1" dirty="0" smtClean="0">
                <a:solidFill>
                  <a:schemeClr val="accent6"/>
                </a:solidFill>
              </a:rPr>
              <a:t>тренирует  мелкую моторику; </a:t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-подготавливает </a:t>
            </a:r>
            <a:r>
              <a:rPr lang="ru-RU" sz="1800" b="1" dirty="0">
                <a:solidFill>
                  <a:schemeClr val="accent6"/>
                </a:solidFill>
              </a:rPr>
              <a:t>руку к письму;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-развивает </a:t>
            </a:r>
            <a:r>
              <a:rPr lang="ru-RU" sz="1800" b="1" dirty="0">
                <a:solidFill>
                  <a:schemeClr val="accent6"/>
                </a:solidFill>
              </a:rPr>
              <a:t>внимание;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-ориентацию </a:t>
            </a:r>
            <a:r>
              <a:rPr lang="ru-RU" sz="1800" b="1" dirty="0">
                <a:solidFill>
                  <a:schemeClr val="accent6"/>
                </a:solidFill>
              </a:rPr>
              <a:t>в пространстве;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-координацию</a:t>
            </a:r>
            <a:r>
              <a:rPr lang="ru-RU" sz="1800" b="1" dirty="0">
                <a:solidFill>
                  <a:schemeClr val="accent6"/>
                </a:solidFill>
              </a:rPr>
              <a:t>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-умение </a:t>
            </a:r>
            <a:r>
              <a:rPr lang="ru-RU" sz="1800" b="1" dirty="0">
                <a:solidFill>
                  <a:schemeClr val="accent6"/>
                </a:solidFill>
              </a:rPr>
              <a:t>слушать;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-логику</a:t>
            </a:r>
            <a:r>
              <a:rPr lang="ru-RU" sz="1800" b="1" dirty="0">
                <a:solidFill>
                  <a:schemeClr val="accent6"/>
                </a:solidFill>
              </a:rPr>
              <a:t>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-абстрактное </a:t>
            </a:r>
            <a:r>
              <a:rPr lang="ru-RU" sz="1800" b="1" dirty="0">
                <a:solidFill>
                  <a:schemeClr val="accent6"/>
                </a:solidFill>
              </a:rPr>
              <a:t>мышление;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-усидчивость;</a:t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 -учится </a:t>
            </a:r>
            <a:r>
              <a:rPr lang="ru-RU" sz="1800" b="1" dirty="0">
                <a:solidFill>
                  <a:schemeClr val="accent6"/>
                </a:solidFill>
              </a:rPr>
              <a:t>счету, а также различать право и лево; </a:t>
            </a:r>
            <a:r>
              <a:rPr lang="ru-RU" sz="1800" b="1" dirty="0" smtClean="0">
                <a:solidFill>
                  <a:schemeClr val="accent6"/>
                </a:solidFill>
              </a:rPr>
              <a:t/>
            </a:r>
            <a:br>
              <a:rPr lang="ru-RU" sz="1800" b="1" dirty="0" smtClean="0">
                <a:solidFill>
                  <a:schemeClr val="accent6"/>
                </a:solidFill>
              </a:rPr>
            </a:br>
            <a:r>
              <a:rPr lang="ru-RU" sz="1800" b="1" dirty="0" smtClean="0">
                <a:solidFill>
                  <a:schemeClr val="accent6"/>
                </a:solidFill>
              </a:rPr>
              <a:t>-привыкает </a:t>
            </a:r>
            <a:r>
              <a:rPr lang="ru-RU" sz="1800" b="1" dirty="0">
                <a:solidFill>
                  <a:schemeClr val="accent6"/>
                </a:solidFill>
              </a:rPr>
              <a:t>к карандашу и тетради.</a:t>
            </a:r>
            <a:br>
              <a:rPr lang="ru-RU" sz="1800" b="1" dirty="0">
                <a:solidFill>
                  <a:schemeClr val="accent6"/>
                </a:solidFill>
              </a:rPr>
            </a:br>
            <a:r>
              <a:rPr lang="ru-RU" sz="1800" b="1" dirty="0">
                <a:solidFill>
                  <a:schemeClr val="accent6"/>
                </a:solidFill>
              </a:rPr>
              <a:t/>
            </a:r>
            <a:br>
              <a:rPr lang="ru-RU" sz="1800" b="1" dirty="0">
                <a:solidFill>
                  <a:schemeClr val="accent6"/>
                </a:solidFill>
              </a:rPr>
            </a:br>
            <a:endParaRPr lang="ru-RU" altLang="ru-RU" sz="1800" b="1" dirty="0" smtClean="0">
              <a:solidFill>
                <a:schemeClr val="accent6"/>
              </a:solidFill>
            </a:endParaRPr>
          </a:p>
        </p:txBody>
      </p:sp>
      <p:pic>
        <p:nvPicPr>
          <p:cNvPr id="3075" name="Picture 4" descr="C:\Documents and Settings\Root\Рабочий стол\картинки\sova2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3423796"/>
            <a:ext cx="1219200" cy="115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 descr="http://www.lenagold.ru/fon/clipart/k/knig/kniga3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3300" y="4059115"/>
            <a:ext cx="1600200" cy="1046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http://www.lenagold.ru/fon/clipart/d/dev/deva2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5105400"/>
            <a:ext cx="198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http://www.lenagold.ru/fon/clipart/k/kar/karanda6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5660" y="5768608"/>
            <a:ext cx="889379" cy="68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2" descr="http://www.lenagold.ru/fon/clipart/k/kar/karanda0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32766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Documents and Settings\Root\Рабочий стол\картинки\бабоч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2526" y="4570863"/>
            <a:ext cx="36671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6354763"/>
          </a:xfrm>
        </p:spPr>
        <p:txBody>
          <a:bodyPr/>
          <a:lstStyle/>
          <a:p>
            <a:pPr fontAlgn="t"/>
            <a:r>
              <a:rPr lang="ru-RU" altLang="ru-RU" sz="2400" b="1" dirty="0" smtClean="0">
                <a:solidFill>
                  <a:srgbClr val="0070C0"/>
                </a:solidFill>
              </a:rPr>
              <a:t>Графические диктанты могут с успехом применяться для детей от 5 до 10 лет.</a:t>
            </a:r>
            <a:br>
              <a:rPr lang="ru-RU" altLang="ru-RU" sz="2400" b="1" dirty="0" smtClean="0">
                <a:solidFill>
                  <a:srgbClr val="0070C0"/>
                </a:solidFill>
              </a:rPr>
            </a:br>
            <a:r>
              <a:rPr lang="ru-RU" altLang="ru-RU" sz="2400" b="1" dirty="0" smtClean="0">
                <a:solidFill>
                  <a:srgbClr val="0070C0"/>
                </a:solidFill>
              </a:rPr>
              <a:t>Выполняя предложенные в выложенных ниже заданиях - графических диктантах, ребенок расширит кругозор, увеличит словарный запас, научится ориентироваться в тетради, познакомится с разными способами изображения предметов.</a:t>
            </a:r>
            <a:br>
              <a:rPr lang="ru-RU" altLang="ru-RU" sz="2400" b="1" dirty="0" smtClean="0">
                <a:solidFill>
                  <a:srgbClr val="0070C0"/>
                </a:solidFill>
              </a:rPr>
            </a:br>
            <a:endParaRPr lang="ru-RU" altLang="ru-RU" sz="2400" b="1" dirty="0" smtClean="0">
              <a:solidFill>
                <a:srgbClr val="0070C0"/>
              </a:solidFill>
            </a:endParaRPr>
          </a:p>
        </p:txBody>
      </p:sp>
      <p:pic>
        <p:nvPicPr>
          <p:cNvPr id="4100" name="Picture 2" descr="C:\Documents and Settings\Root\Рабочий стол\картинки\caebb3b7e1fbd876924204ac3d82433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3434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C:\Documents and Settings\Root\Рабочий стол\картинки\книга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2300" y="4872251"/>
            <a:ext cx="198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http://www.lenagold.ru/fon/clipart/k/knig/kniga7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630072"/>
            <a:ext cx="16764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 descr="http://www.lenagold.ru/fon/clipart/k/kar/karanda7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625523"/>
            <a:ext cx="1905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9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7200" y="609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4873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       Для </a:t>
            </a:r>
            <a:r>
              <a:rPr lang="ru-RU" sz="2000" b="1" dirty="0">
                <a:solidFill>
                  <a:schemeClr val="accent2"/>
                </a:solidFill>
              </a:rPr>
              <a:t>занятий необходима тетрадь в клетку, простой карандаш и ластик, чтобы ребенок мог всегда исправить неправильную линию. </a:t>
            </a:r>
            <a:endParaRPr lang="ru-RU" sz="2000" b="1" dirty="0" smtClean="0">
              <a:solidFill>
                <a:schemeClr val="accent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        Продолжительность </a:t>
            </a:r>
            <a:r>
              <a:rPr lang="ru-RU" sz="2000" b="1" dirty="0">
                <a:solidFill>
                  <a:schemeClr val="accent2"/>
                </a:solidFill>
              </a:rPr>
              <a:t>одного занятия с графическими диктантами не должна превышать 10 – 15 минут для детей 5-ти лет, 15 – 20 минут для детей 5 – 6-ти лет и 20 – 25-ти минут для детей 6 – 7-ми лет. Но если ребенок увлекся, не стоит останавливать его и прерывать занятие</a:t>
            </a:r>
            <a:r>
              <a:rPr lang="ru-RU" sz="2000" b="1" dirty="0" smtClean="0">
                <a:solidFill>
                  <a:schemeClr val="accent2"/>
                </a:solidFill>
              </a:rPr>
              <a:t>.</a:t>
            </a:r>
            <a:r>
              <a:rPr lang="ru-RU" sz="2000" b="1" i="1" dirty="0">
                <a:solidFill>
                  <a:schemeClr val="accent2"/>
                </a:solidFill>
              </a:rPr>
              <a:t>  </a:t>
            </a:r>
            <a:r>
              <a:rPr lang="ru-RU" sz="2000" b="1" dirty="0">
                <a:solidFill>
                  <a:schemeClr val="accent2"/>
                </a:solidFill>
              </a:rPr>
              <a:t>В заданиях используются следующие обозначения: количество отсчитываемых клеток обозначается цифрой, а направление обозначается стрелкой. Например, запись следует читать: 1 клетка вправо, 3 клетки вверх, 2 клетки влево, 4 клетки вниз, 1 клетка вправо.</a:t>
            </a: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Можно </a:t>
            </a:r>
            <a:r>
              <a:rPr lang="ru-RU" sz="2000" b="1" dirty="0">
                <a:solidFill>
                  <a:schemeClr val="accent2"/>
                </a:solidFill>
              </a:rPr>
              <a:t>предложить ребенку продолжить рисовать такой же рисунок уже по собственному образцу</a:t>
            </a:r>
            <a:r>
              <a:rPr lang="ru-RU" sz="2000" b="1" dirty="0" smtClean="0">
                <a:solidFill>
                  <a:schemeClr val="accent2"/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2"/>
                </a:solidFill>
              </a:rPr>
              <a:t>        Работу </a:t>
            </a:r>
            <a:r>
              <a:rPr lang="ru-RU" sz="2000" b="1" dirty="0">
                <a:solidFill>
                  <a:schemeClr val="accent2"/>
                </a:solidFill>
              </a:rPr>
              <a:t>дети начинают от красной точки</a:t>
            </a:r>
            <a:r>
              <a:rPr lang="ru-RU" sz="2000" b="1" dirty="0" smtClean="0">
                <a:solidFill>
                  <a:schemeClr val="accent2"/>
                </a:solidFill>
              </a:rPr>
              <a:t>.</a:t>
            </a:r>
            <a:endParaRPr lang="ru-RU" sz="2000" b="1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http://natalia72.ucoz.ru/_si/0/38852212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284" b="37287"/>
          <a:stretch/>
        </p:blipFill>
        <p:spPr bwMode="auto">
          <a:xfrm>
            <a:off x="611560" y="5161631"/>
            <a:ext cx="2597072" cy="146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o-krohe.ru/images/article/orig/2017/04/graficheskij-diktant-po-kletochkam-dlya-doshkolnikov-26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24" t="7287" b="7068"/>
          <a:stretch/>
        </p:blipFill>
        <p:spPr bwMode="auto">
          <a:xfrm>
            <a:off x="3502883" y="5161631"/>
            <a:ext cx="4957549" cy="143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30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t">
              <a:buFontTx/>
              <a:buNone/>
            </a:pPr>
            <a:r>
              <a:rPr lang="ru-RU" altLang="ru-RU" sz="2000" smtClean="0">
                <a:solidFill>
                  <a:srgbClr val="FF0000"/>
                </a:solidFill>
              </a:rPr>
              <a:t>          </a:t>
            </a:r>
            <a:r>
              <a:rPr lang="ru-RU" altLang="ru-RU" sz="2000" b="1" smtClean="0">
                <a:solidFill>
                  <a:srgbClr val="FF0000"/>
                </a:solidFill>
              </a:rPr>
              <a:t>Графический диктант можно выполнять в двух вариантах:</a:t>
            </a:r>
            <a:r>
              <a:rPr lang="ru-RU" altLang="ru-RU" sz="2000" b="1" smtClean="0">
                <a:solidFill>
                  <a:srgbClr val="0070C0"/>
                </a:solidFill>
              </a:rPr>
              <a:t/>
            </a:r>
            <a:br>
              <a:rPr lang="ru-RU" altLang="ru-RU" sz="2000" b="1" smtClean="0">
                <a:solidFill>
                  <a:srgbClr val="0070C0"/>
                </a:solidFill>
              </a:rPr>
            </a:br>
            <a:endParaRPr lang="ru-RU" altLang="ru-RU" sz="2000" b="1" smtClean="0">
              <a:solidFill>
                <a:srgbClr val="0070C0"/>
              </a:solidFill>
            </a:endParaRPr>
          </a:p>
          <a:p>
            <a:pPr fontAlgn="t">
              <a:buFontTx/>
              <a:buNone/>
            </a:pPr>
            <a:r>
              <a:rPr lang="ru-RU" altLang="ru-RU" sz="2000" b="1" smtClean="0">
                <a:solidFill>
                  <a:srgbClr val="0070C0"/>
                </a:solidFill>
              </a:rPr>
              <a:t>     </a:t>
            </a:r>
            <a:r>
              <a:rPr lang="ru-RU" altLang="ru-RU" sz="2000" b="1" smtClean="0">
                <a:solidFill>
                  <a:srgbClr val="00B050"/>
                </a:solidFill>
              </a:rPr>
              <a:t>1. Ребенку предлагают образец геометрического рисунка и просят его повторить точно такой же рисунок в тетради в клетку. </a:t>
            </a:r>
            <a:r>
              <a:rPr lang="ru-RU" altLang="ru-RU" sz="2000" b="1" smtClean="0">
                <a:solidFill>
                  <a:srgbClr val="0070C0"/>
                </a:solidFill>
              </a:rPr>
              <a:t/>
            </a:r>
            <a:br>
              <a:rPr lang="ru-RU" altLang="ru-RU" sz="2000" b="1" smtClean="0">
                <a:solidFill>
                  <a:srgbClr val="0070C0"/>
                </a:solidFill>
              </a:rPr>
            </a:br>
            <a:endParaRPr lang="ru-RU" altLang="ru-RU" sz="2000" b="1" smtClean="0">
              <a:solidFill>
                <a:srgbClr val="0070C0"/>
              </a:solidFill>
            </a:endParaRPr>
          </a:p>
          <a:p>
            <a:pPr fontAlgn="t">
              <a:buFontTx/>
              <a:buNone/>
            </a:pPr>
            <a:r>
              <a:rPr lang="ru-RU" altLang="ru-RU" sz="2000" b="1" smtClean="0">
                <a:solidFill>
                  <a:srgbClr val="0070C0"/>
                </a:solidFill>
              </a:rPr>
              <a:t>     2. Взрослый диктует последовательность действий с указанием числа клеточек и их направлений (влево, вправо, вверх, вниз), ребенок выполняет работу на слух, а затем сравнивает методом наложения свое изображение орнамента или фигуры с образцом в пособии.</a:t>
            </a:r>
          </a:p>
        </p:txBody>
      </p:sp>
      <p:pic>
        <p:nvPicPr>
          <p:cNvPr id="5123" name="Picture 2" descr="C:\Documents and Settings\Root\Рабочий стол\картинки\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3005138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C:\Documents and Settings\Root\Рабочий стол\картинки\1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286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C:\Documents and Settings\Root\Рабочий стол\картинки\kniga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3800" y="304800"/>
            <a:ext cx="2540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www.lenagold.ru/fon/clipart/k/knig/kniga8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5105400"/>
            <a:ext cx="17526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http://www.lenagold.ru/fon/clipart/m/med/medved12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160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V="1">
            <a:off x="3962400" y="5943600"/>
            <a:ext cx="60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9800" y="3352800"/>
            <a:ext cx="398463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7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3429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9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21" descr="http://vcechtonado1.narod.ru/dot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0" y="457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7000" y="228600"/>
            <a:ext cx="2286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вправо 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вверх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вправо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1вниз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вправо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вниз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влево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вверх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влево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вниз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влево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вверх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влево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вниз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влево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вверх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4" descr="C:\Documents and Settings\Root\Рабочий стол\картинки\Новая папка\grdiktant6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941" t="46978" r="26224" b="22013"/>
          <a:stretch/>
        </p:blipFill>
        <p:spPr bwMode="auto">
          <a:xfrm>
            <a:off x="795833" y="3276599"/>
            <a:ext cx="5315235" cy="30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http://im2-tub.yandex.net/i?id=801175-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1539" y="457200"/>
            <a:ext cx="3083825" cy="254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58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57800" y="533400"/>
            <a:ext cx="3886200" cy="5562600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вправо,1 вниз,1 вправо,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вверх,1 вправо, 1вниз,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вправо,2 вниз,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влево,1вниз,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вправо,2вниз,1 вправо,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вниз,1 вправо,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 диагонали вправо вниз,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влево,2 вверх,1 влево,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вверх,5 влево,1 вниз,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влево,2 вниз,3 влево,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 диагонали вправо вверх,1вправо,2 вверх,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вправо,2 вверх,2 вправо,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вверх,1 влево,2 вверх,</a:t>
            </a:r>
            <a:b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вправо,1 вверх.</a:t>
            </a:r>
            <a:endParaRPr lang="ru-RU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ds04.infourok.ru/uploads/ex/0a05/00065f1c-01ffa118/img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3053" y="2902250"/>
            <a:ext cx="4635217" cy="359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s60.radikal.ru/i167/1207/7d/7acaa821bfe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598" y="304799"/>
            <a:ext cx="3540125" cy="284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93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2" descr="http://www.lenagold.ru/fon/clipart/d/dev/deva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706" y="5029200"/>
            <a:ext cx="16192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Прямоугольник 4"/>
          <p:cNvSpPr>
            <a:spLocks noChangeArrowheads="1"/>
          </p:cNvSpPr>
          <p:nvPr/>
        </p:nvSpPr>
        <p:spPr bwMode="auto">
          <a:xfrm>
            <a:off x="609600" y="2133600"/>
            <a:ext cx="762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4800" dirty="0"/>
          </a:p>
        </p:txBody>
      </p:sp>
      <p:pic>
        <p:nvPicPr>
          <p:cNvPr id="21511" name="Picture 8" descr="http://rainbow-world.narod.ru/kids/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381000"/>
            <a:ext cx="6762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0" descr="http://rainbow-world.narod.ru/kids/1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43030" y="304800"/>
            <a:ext cx="6667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1" descr="http://s9.rimg.info/18d4fe4e432762959454b5637960f7ec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4820" y="5638800"/>
            <a:ext cx="8953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www.svadbuzz.ru/sites/default/files/imagecache/photo-big/users/1/photo/2016/215/g5pqy3N49ns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429" y="152400"/>
            <a:ext cx="2687053" cy="365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playcast.ru/uploads/2016/04/06/18152571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1569493"/>
            <a:ext cx="5892919" cy="139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i.yapx.ru/CZr3T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7842" y="3810001"/>
            <a:ext cx="3707974" cy="149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ds03.infourok.ru/uploads/ex/0124/00003bbb-ba026488/img5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9030" y="2982094"/>
            <a:ext cx="3747999" cy="281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12" descr="http://rainbow-world.narod.ru/kids/13.gi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0450" y="5390362"/>
            <a:ext cx="7334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2" descr="http://fantasyflash.ru/anime/book/image/book17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363787">
            <a:off x="7965109" y="3523901"/>
            <a:ext cx="13557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143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Графические диктанты (Рисование по клеточкам) </vt:lpstr>
      <vt:lpstr>Что же это такое?  Графический диктант – это создание изображения по клеточкам под диктовку.  Но прежде всего, это захватывающая игра, от которой, зачастую, и взрослый не откажется!  Это не только весело, но и полезно!  Что дает графический диктант ребёнку: -координирует работу полушарий головного мозга;   -тренирует  мелкую моторику;  -подготавливает руку к письму;  -развивает внимание;  -ориентацию в пространстве;  -координацию;  -умение слушать;  -логику;  -абстрактное мышление;  -усидчивость;  -учится счету, а также различать право и лево;  -привыкает к карандашу и тетради.  </vt:lpstr>
      <vt:lpstr>Графические диктанты могут с успехом применяться для детей от 5 до 10 лет. Выполняя предложенные в выложенных ниже заданиях - графических диктантах, ребенок расширит кругозор, увеличит словарный запас, научится ориентироваться в тетради, познакомится с разными способами изображения предметов. </vt:lpstr>
      <vt:lpstr>Презентация PowerPoint</vt:lpstr>
      <vt:lpstr>Презентация PowerPoint</vt:lpstr>
      <vt:lpstr>Презентация PowerPoint</vt:lpstr>
      <vt:lpstr>1 вправо,1 вниз,1 вправо, 1 вверх,1 вправо, 1вниз, 1 вправо,2 вниз, 1 влево,1вниз, 2 вправо,2вниз,1 вправо, 2 вниз,1 вправо, 1 по диагонали вправо вниз, 3 влево,2 вверх,1 влево, 1 вверх,5 влево,1 вниз, 1 влево,2 вниз,3 влево, 1 по диагонали вправо вверх,1вправо,2 вверх, 1 вправо,2 вверх,2 вправо, 1 вверх,1 влево,2 вверх, 1 вправо,1 вверх.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Комп.класс</dc:creator>
  <cp:lastModifiedBy>ЕЛЕНА</cp:lastModifiedBy>
  <cp:revision>86</cp:revision>
  <cp:lastPrinted>1601-01-01T00:00:00Z</cp:lastPrinted>
  <dcterms:created xsi:type="dcterms:W3CDTF">1601-01-01T00:00:00Z</dcterms:created>
  <dcterms:modified xsi:type="dcterms:W3CDTF">2018-12-07T12:20:58Z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000800f6160000000000010250600207f3200358026400</vt:lpwstr>
  </property>
</Properties>
</file>