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CC6-C2FC-4BAB-AF1E-AEAE84E35E3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01D81-9C04-4E1B-BFC0-3605826790A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CC6-C2FC-4BAB-AF1E-AEAE84E35E3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1D81-9C04-4E1B-BFC0-3605826790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CC6-C2FC-4BAB-AF1E-AEAE84E35E3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1D81-9C04-4E1B-BFC0-3605826790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CC6-C2FC-4BAB-AF1E-AEAE84E35E3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01D81-9C04-4E1B-BFC0-3605826790A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CC6-C2FC-4BAB-AF1E-AEAE84E35E3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01D81-9C04-4E1B-BFC0-3605826790A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CC6-C2FC-4BAB-AF1E-AEAE84E35E3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01D81-9C04-4E1B-BFC0-3605826790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CC6-C2FC-4BAB-AF1E-AEAE84E35E3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01D81-9C04-4E1B-BFC0-3605826790A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CC6-C2FC-4BAB-AF1E-AEAE84E35E3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01D81-9C04-4E1B-BFC0-3605826790A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CC6-C2FC-4BAB-AF1E-AEAE84E35E3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01D81-9C04-4E1B-BFC0-3605826790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CC6-C2FC-4BAB-AF1E-AEAE84E35E3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01D81-9C04-4E1B-BFC0-3605826790A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FCC6-C2FC-4BAB-AF1E-AEAE84E35E3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01D81-9C04-4E1B-BFC0-3605826790A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831FCC6-C2FC-4BAB-AF1E-AEAE84E35E38}" type="datetimeFigureOut">
              <a:rPr lang="ru-RU" smtClean="0"/>
              <a:t>10.12.2017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AB01D81-9C04-4E1B-BFC0-3605826790A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836712"/>
            <a:ext cx="7200800" cy="2356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altLang="ru-RU" sz="5400" b="1" i="1" dirty="0" smtClean="0">
                <a:solidFill>
                  <a:srgbClr val="FFFF00"/>
                </a:solidFill>
                <a:latin typeface="Monotype Corsiva" pitchFamily="66" charset="0"/>
              </a:rPr>
              <a:t>Бинарное  занятие  </a:t>
            </a:r>
            <a:br>
              <a:rPr lang="ru-RU" altLang="ru-RU" sz="5400" b="1" i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altLang="ru-RU" sz="5400" b="1" i="1" dirty="0" smtClean="0">
                <a:solidFill>
                  <a:srgbClr val="FFFF00"/>
                </a:solidFill>
                <a:latin typeface="Monotype Corsiva" pitchFamily="66" charset="0"/>
              </a:rPr>
              <a:t>в  свете  реализации  </a:t>
            </a:r>
            <a:br>
              <a:rPr lang="ru-RU" altLang="ru-RU" sz="5400" b="1" i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altLang="ru-RU" sz="5400" b="1" i="1" dirty="0" smtClean="0">
                <a:solidFill>
                  <a:srgbClr val="FFFF00"/>
                </a:solidFill>
                <a:latin typeface="Monotype Corsiva" pitchFamily="66" charset="0"/>
              </a:rPr>
              <a:t>новых  стандартов в ДОУ.</a:t>
            </a:r>
          </a:p>
        </p:txBody>
      </p:sp>
      <p:pic>
        <p:nvPicPr>
          <p:cNvPr id="5" name="Picture 6" descr="Картинки фгос дошкольного образования 1 326x2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3147964"/>
            <a:ext cx="4752528" cy="371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68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Результаты интеграции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>    для образовательного учреждения: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ru-RU" altLang="ru-RU" sz="28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000" b="1" dirty="0" smtClean="0"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</a:rPr>
              <a:t>Адекватность современным требованиям образования и воспитания; </a:t>
            </a:r>
            <a:br>
              <a:rPr lang="ru-RU" altLang="ru-RU" sz="2400" b="1" dirty="0" smtClean="0">
                <a:latin typeface="Times New Roman" pitchFamily="18" charset="0"/>
              </a:rPr>
            </a:br>
            <a:endParaRPr lang="ru-RU" altLang="ru-RU" sz="24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400" b="1" dirty="0" smtClean="0">
                <a:latin typeface="Times New Roman" pitchFamily="18" charset="0"/>
              </a:rPr>
              <a:t>Объединение усилий разных специалистов в решении общих проблем; </a:t>
            </a:r>
            <a:br>
              <a:rPr lang="ru-RU" altLang="ru-RU" sz="2400" b="1" dirty="0" smtClean="0">
                <a:latin typeface="Times New Roman" pitchFamily="18" charset="0"/>
              </a:rPr>
            </a:br>
            <a:endParaRPr lang="ru-RU" altLang="ru-RU" sz="24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400" b="1" dirty="0" smtClean="0">
                <a:latin typeface="Times New Roman" pitchFamily="18" charset="0"/>
              </a:rPr>
              <a:t>Широкий выбор деятельности; </a:t>
            </a:r>
            <a:br>
              <a:rPr lang="ru-RU" altLang="ru-RU" sz="2400" b="1" dirty="0" smtClean="0">
                <a:latin typeface="Times New Roman" pitchFamily="18" charset="0"/>
              </a:rPr>
            </a:br>
            <a:endParaRPr lang="ru-RU" altLang="ru-RU" sz="24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400" b="1" dirty="0" smtClean="0">
                <a:latin typeface="Times New Roman" pitchFamily="18" charset="0"/>
              </a:rPr>
              <a:t>Появление новых перспектив развития; </a:t>
            </a:r>
            <a:br>
              <a:rPr lang="ru-RU" altLang="ru-RU" sz="2400" b="1" dirty="0" smtClean="0">
                <a:latin typeface="Times New Roman" pitchFamily="18" charset="0"/>
              </a:rPr>
            </a:br>
            <a:endParaRPr lang="ru-RU" altLang="ru-RU" sz="24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400" b="1" dirty="0" smtClean="0">
                <a:latin typeface="Times New Roman" pitchFamily="18" charset="0"/>
              </a:rPr>
              <a:t>Получение качественного педагогического результата. </a:t>
            </a:r>
            <a:br>
              <a:rPr lang="ru-RU" altLang="ru-RU" sz="2400" b="1" dirty="0" smtClean="0">
                <a:latin typeface="Times New Roman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6870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1.infourok.ru/uploads/ex/0cde/0000bca5-0861973d/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54" y="1364593"/>
            <a:ext cx="6637706" cy="497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laycast.ru/uploads/2016/01/22/1692348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84" y="5434866"/>
            <a:ext cx="6498102" cy="141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ura-dione.ru/gallery/images/109445_gifki-spasibo-za-vnimanie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464381" cy="246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7816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 smtClean="0">
                <a:solidFill>
                  <a:srgbClr val="FFFF00"/>
                </a:solidFill>
                <a:latin typeface="Monotype Corsiva" pitchFamily="66" charset="0"/>
              </a:rPr>
              <a:t>«Педагог, готовится к хорошему уроку всю жизнь... </a:t>
            </a:r>
          </a:p>
          <a:p>
            <a:pPr algn="ctr"/>
            <a:r>
              <a:rPr lang="ru-RU" altLang="ru-RU" sz="2800" b="1" i="1" dirty="0" smtClean="0">
                <a:solidFill>
                  <a:srgbClr val="FFFF00"/>
                </a:solidFill>
                <a:latin typeface="Monotype Corsiva" pitchFamily="66" charset="0"/>
              </a:rPr>
              <a:t>Такова духовная и философская основа нашей профессии и технологии нашего труда: чтобы открыть перед детьми искорку знаний, педагогу надо впитать море света, ни на минуту не уходя от лучей вечно сияющего солнца знаний, человеческой мудрости». </a:t>
            </a:r>
          </a:p>
          <a:p>
            <a:pPr algn="ctr"/>
            <a:r>
              <a:rPr lang="ru-RU" altLang="ru-RU" sz="2800" b="1" i="1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                      Сухомлинский В.А.</a:t>
            </a:r>
          </a:p>
        </p:txBody>
      </p:sp>
      <p:pic>
        <p:nvPicPr>
          <p:cNvPr id="3" name="Picture 18" descr="&amp;Scy; &amp;Dcy;&amp;Ncy;&amp;IEcy;&amp;Mcy; &amp;Vcy;&amp;Acy;&amp;Rcy;&amp;IEcy;&amp;Ncy;&amp;SOFTcy;&amp;YAcy; &amp;Dcy;&amp;Acy;&amp;Ncy;&amp;Icy;&amp;Icy;&amp;Lcy;&amp;Acy;!. . &amp;Scy;&amp;ocy;&amp;ocy;&amp;bcy;&amp;shchcy;&amp;iecy;&amp;scy;&amp;tcy;&amp;vcy;&amp;acy; &amp;mcy;&amp;acy;&amp;mcy; &amp;ncy;&amp;acy; CafeMam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22" y="3082320"/>
            <a:ext cx="5972697" cy="377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37861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332656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i="1" dirty="0" smtClean="0">
                <a:solidFill>
                  <a:srgbClr val="FFFF00"/>
                </a:solidFill>
                <a:latin typeface="Monotype Corsiva" pitchFamily="66" charset="0"/>
              </a:rPr>
              <a:t>Бинарные занятия – что это такое?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02096"/>
            <a:ext cx="8712968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altLang="ru-RU" sz="2000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anose="02020603050405020304" pitchFamily="18" charset="0"/>
              </a:rPr>
              <a:t>В первую очередь, это нетрадиционный вид занятия, в подготовке и проведении которого участвуют либо два, а может три педагога. </a:t>
            </a:r>
          </a:p>
          <a:p>
            <a:pPr>
              <a:lnSpc>
                <a:spcPct val="80000"/>
              </a:lnSpc>
            </a:pPr>
            <a:endParaRPr lang="ru-RU" altLang="ru-RU" sz="2000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anose="02020603050405020304" pitchFamily="18" charset="0"/>
              </a:rPr>
              <a:t>     Бинарное учебное занятие – это занятие, при подготовке которого педагоги совместно планируют формы и методы работы, как свои, так и обучающихся, но проводит каждый педагог свою часть учебного занятия.</a:t>
            </a:r>
          </a:p>
          <a:p>
            <a:pPr>
              <a:lnSpc>
                <a:spcPct val="80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endParaRPr lang="ru-RU" altLang="ru-RU" sz="2000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anose="02020603050405020304" pitchFamily="18" charset="0"/>
              </a:rPr>
              <a:t>     Тема учебного занятия (как интегрированного, так и бинарного) формулируется исходя из возможностей общего содержания учебных программ, реализуемых данными педагогами.</a:t>
            </a:r>
            <a:br>
              <a:rPr lang="ru-RU" altLang="ru-RU" sz="20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endParaRPr lang="ru-RU" altLang="ru-RU" sz="2000" b="1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Бинарное  занятие – это одна из форм интеграции предметов и реализации </a:t>
            </a:r>
            <a:r>
              <a:rPr lang="ru-RU" altLang="ru-RU" sz="2400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alt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anose="02020603050405020304" pitchFamily="18" charset="0"/>
              </a:rPr>
              <a:t> связей.</a:t>
            </a:r>
          </a:p>
        </p:txBody>
      </p:sp>
    </p:spTree>
    <p:extLst>
      <p:ext uri="{BB962C8B-B14F-4D97-AF65-F5344CB8AC3E}">
        <p14:creationId xmlns:p14="http://schemas.microsoft.com/office/powerpoint/2010/main" val="286342468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3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Цели бинарных учебных занятий .</a:t>
            </a:r>
            <a:br>
              <a:rPr lang="ru-RU" altLang="ru-RU" sz="40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b="1" dirty="0" smtClean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  <a:p>
            <a:r>
              <a:rPr lang="ru-RU" alt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Основная </a:t>
            </a:r>
            <a:r>
              <a:rPr lang="ru-RU" altLang="ru-RU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цель бинарного занятия – систематизация и обобщение имеющихся знаний, формирование целостного восприятия изучаемого материала.</a:t>
            </a:r>
            <a:br>
              <a:rPr lang="ru-RU" altLang="ru-RU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</a:rPr>
            </a:b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589049"/>
              </p:ext>
            </p:extLst>
          </p:nvPr>
        </p:nvGraphicFramePr>
        <p:xfrm>
          <a:off x="137350" y="2481843"/>
          <a:ext cx="8827137" cy="385858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410985"/>
                <a:gridCol w="4416152"/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Для детей</a:t>
                      </a: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Для педагогов</a:t>
                      </a: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492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Развитие креативного, творческого мышления детей, умения применять полученные знания в новой ситуации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Формирование целостного мировоззрения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Расширение кругозора</a:t>
                      </a: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Более рациональное использование учебного времени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Повышение мотивации к изучению образовательных областей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Возможность личностного профессионального роста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Развитие сотрудничества педагогов</a:t>
                      </a:r>
                      <a:endParaRPr kumimoji="0" lang="ru-RU" alt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39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 smtClean="0">
                <a:solidFill>
                  <a:srgbClr val="FFFF00"/>
                </a:solidFill>
                <a:latin typeface="Monotype Corsiva" pitchFamily="66" charset="0"/>
              </a:rPr>
              <a:t>Этапы подготовки бинарного занятия .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</a:rPr>
              <a:t>- выбор темы занятия, анализ фактического материала, который может служить темой бинарного занятия. Идея занятия – очень важно!</a:t>
            </a:r>
          </a:p>
          <a:p>
            <a:endParaRPr lang="ru-RU" altLang="ru-RU" b="1" dirty="0" smtClean="0">
              <a:latin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</a:rPr>
              <a:t>- формулирование целей занятия</a:t>
            </a:r>
          </a:p>
          <a:p>
            <a:endParaRPr lang="ru-RU" altLang="ru-RU" b="1" dirty="0" smtClean="0">
              <a:latin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</a:rPr>
              <a:t>- отбор содержания, формулирование основных проблем, ключевых идей занятия, понятий, смыслов</a:t>
            </a:r>
          </a:p>
          <a:p>
            <a:endParaRPr lang="ru-RU" altLang="ru-RU" b="1" dirty="0" smtClean="0">
              <a:latin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</a:rPr>
              <a:t>- поиск наиболее рациональной формы занятия</a:t>
            </a:r>
          </a:p>
          <a:p>
            <a:endParaRPr lang="ru-RU" altLang="ru-RU" b="1" dirty="0" smtClean="0">
              <a:latin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</a:rPr>
              <a:t> - совместное, тщательное планирование. Занятие делится на дополняющие друг друга части</a:t>
            </a:r>
          </a:p>
          <a:p>
            <a:endParaRPr lang="ru-RU" altLang="ru-RU" b="1" dirty="0" smtClean="0">
              <a:latin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</a:rPr>
              <a:t>- написание совместного конспекта занятия</a:t>
            </a:r>
          </a:p>
          <a:p>
            <a:endParaRPr lang="ru-RU" altLang="ru-RU" b="1" dirty="0" smtClean="0">
              <a:latin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</a:rPr>
              <a:t>- продумывание рисков и ограничений</a:t>
            </a:r>
          </a:p>
        </p:txBody>
      </p:sp>
    </p:spTree>
    <p:extLst>
      <p:ext uri="{BB962C8B-B14F-4D97-AF65-F5344CB8AC3E}">
        <p14:creationId xmlns:p14="http://schemas.microsoft.com/office/powerpoint/2010/main" val="234782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71296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3600" b="1" i="1" dirty="0" smtClean="0">
                <a:solidFill>
                  <a:srgbClr val="FFFF00"/>
                </a:solidFill>
                <a:latin typeface="Times New Roman" pitchFamily="18" charset="0"/>
              </a:rPr>
              <a:t>Более целесообразна интеграция областей: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altLang="ru-RU" sz="20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1200" dirty="0" smtClean="0">
                <a:latin typeface="Times New Roman" pitchFamily="18" charset="0"/>
              </a:rPr>
              <a:t>   </a:t>
            </a:r>
            <a:r>
              <a:rPr lang="ru-RU" altLang="ru-RU" sz="2400" b="1" dirty="0" smtClean="0">
                <a:latin typeface="Times New Roman" pitchFamily="18" charset="0"/>
              </a:rPr>
              <a:t>«Познание и физическая культура»; 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altLang="ru-RU" sz="24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400" b="1" dirty="0" smtClean="0">
                <a:latin typeface="Times New Roman" pitchFamily="18" charset="0"/>
              </a:rPr>
              <a:t>   «Познание (математика) и художественное творчество»;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altLang="ru-RU" sz="24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400" b="1" dirty="0" smtClean="0">
                <a:latin typeface="Times New Roman" pitchFamily="18" charset="0"/>
              </a:rPr>
              <a:t>  «Музыка и познание»,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altLang="ru-RU" sz="24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400" b="1" dirty="0" smtClean="0">
                <a:latin typeface="Times New Roman" pitchFamily="18" charset="0"/>
              </a:rPr>
              <a:t>  «Художественное творчество и музыка»;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altLang="ru-RU" sz="24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400" b="1" dirty="0" smtClean="0">
                <a:latin typeface="Times New Roman" pitchFamily="18" charset="0"/>
              </a:rPr>
              <a:t>  «Коммуникация и художественное творчество»,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altLang="ru-RU" sz="24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400" b="1" dirty="0" smtClean="0">
                <a:latin typeface="Times New Roman" pitchFamily="18" charset="0"/>
              </a:rPr>
              <a:t>«Социализация  и художественное творчество».</a:t>
            </a:r>
            <a:br>
              <a:rPr lang="ru-RU" altLang="ru-RU" sz="2400" b="1" dirty="0" smtClean="0">
                <a:latin typeface="Times New Roman" pitchFamily="18" charset="0"/>
              </a:rPr>
            </a:br>
            <a:endParaRPr lang="ru-RU" altLang="ru-RU" sz="24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38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9404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Эффективность бинарных занятий .</a:t>
            </a:r>
            <a:r>
              <a:rPr lang="ru-RU" altLang="ru-RU" sz="4400" b="1" dirty="0" smtClean="0">
                <a:solidFill>
                  <a:srgbClr val="FFFF00"/>
                </a:solidFill>
              </a:rPr>
              <a:t> 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08721"/>
            <a:ext cx="9144000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 smtClean="0">
                <a:latin typeface="Times New Roman" pitchFamily="18" charset="0"/>
              </a:rPr>
              <a:t>Во-первых – соединяются педагогические усилия двух педагогов, что позволяет на высоком уровне вести профессиональнее обучение, т.к. достоинства одного дополняются достоинствами другого. Имеющиеся недостатки в деятельности одного, компенсируются достоинствами другого.</a:t>
            </a:r>
            <a:br>
              <a:rPr lang="ru-RU" altLang="ru-RU" b="1" dirty="0" smtClean="0">
                <a:latin typeface="Times New Roman" pitchFamily="18" charset="0"/>
              </a:rPr>
            </a:br>
            <a:r>
              <a:rPr lang="ru-RU" altLang="ru-RU" b="1" dirty="0" smtClean="0">
                <a:latin typeface="Times New Roman" pitchFamily="18" charset="0"/>
              </a:rPr>
              <a:t/>
            </a:r>
            <a:br>
              <a:rPr lang="ru-RU" altLang="ru-RU" b="1" dirty="0" smtClean="0">
                <a:latin typeface="Times New Roman" pitchFamily="18" charset="0"/>
              </a:rPr>
            </a:br>
            <a:r>
              <a:rPr lang="ru-RU" altLang="ru-RU" b="1" dirty="0" smtClean="0">
                <a:latin typeface="Times New Roman" pitchFamily="18" charset="0"/>
              </a:rPr>
              <a:t>Во-вторых – объединение усилий двух педагогов способствует усилению управления процессом познавательной и практической деятельности (особенно когда большая наполняемость группы). </a:t>
            </a:r>
          </a:p>
          <a:p>
            <a:pPr>
              <a:lnSpc>
                <a:spcPct val="80000"/>
              </a:lnSpc>
            </a:pPr>
            <a:r>
              <a:rPr lang="ru-RU" altLang="ru-RU" b="1" dirty="0" smtClean="0">
                <a:latin typeface="Times New Roman" pitchFamily="18" charset="0"/>
              </a:rPr>
              <a:t/>
            </a:r>
            <a:br>
              <a:rPr lang="ru-RU" altLang="ru-RU" b="1" dirty="0" smtClean="0">
                <a:latin typeface="Times New Roman" pitchFamily="18" charset="0"/>
              </a:rPr>
            </a:br>
            <a:r>
              <a:rPr lang="ru-RU" altLang="ru-RU" b="1" dirty="0" smtClean="0">
                <a:latin typeface="Times New Roman" pitchFamily="18" charset="0"/>
              </a:rPr>
              <a:t>В-третьих – усиление индивидуальности обучения, позволяет выявить тех детей, которые нуждаются в особом внимании.</a:t>
            </a:r>
            <a:br>
              <a:rPr lang="ru-RU" altLang="ru-RU" b="1" dirty="0" smtClean="0">
                <a:latin typeface="Times New Roman" pitchFamily="18" charset="0"/>
              </a:rPr>
            </a:br>
            <a:r>
              <a:rPr lang="ru-RU" altLang="ru-RU" b="1" dirty="0" smtClean="0">
                <a:latin typeface="Times New Roman" pitchFamily="18" charset="0"/>
              </a:rPr>
              <a:t/>
            </a:r>
            <a:br>
              <a:rPr lang="ru-RU" altLang="ru-RU" b="1" dirty="0" smtClean="0">
                <a:latin typeface="Times New Roman" pitchFamily="18" charset="0"/>
              </a:rPr>
            </a:br>
            <a:r>
              <a:rPr lang="ru-RU" altLang="ru-RU" b="1" dirty="0" smtClean="0">
                <a:latin typeface="Times New Roman" pitchFamily="18" charset="0"/>
              </a:rPr>
              <a:t>В-четвертых – облегчается изучение сложных тем. Эти занятия имеют большое значение в плане повышения квалификации самих педагогов, их профессиональной направленности.</a:t>
            </a:r>
            <a:br>
              <a:rPr lang="ru-RU" altLang="ru-RU" b="1" dirty="0" smtClean="0">
                <a:latin typeface="Times New Roman" pitchFamily="18" charset="0"/>
              </a:rPr>
            </a:br>
            <a:r>
              <a:rPr lang="ru-RU" altLang="ru-RU" b="1" dirty="0" smtClean="0">
                <a:latin typeface="Times New Roman" pitchFamily="18" charset="0"/>
              </a:rPr>
              <a:t/>
            </a:r>
            <a:br>
              <a:rPr lang="ru-RU" altLang="ru-RU" b="1" dirty="0" smtClean="0">
                <a:latin typeface="Times New Roman" pitchFamily="18" charset="0"/>
              </a:rPr>
            </a:br>
            <a:r>
              <a:rPr lang="ru-RU" altLang="ru-RU" b="1" dirty="0" smtClean="0">
                <a:latin typeface="Times New Roman" pitchFamily="18" charset="0"/>
              </a:rPr>
              <a:t>В пятых - повышение мотивации и заинтересованности детей, внимание поддерживается на высоком  уровне . Нетрадиционный подход к изучению учебного материала, форма проведения занятия увлекательна и нестандартна</a:t>
            </a:r>
          </a:p>
          <a:p>
            <a:pPr>
              <a:lnSpc>
                <a:spcPct val="80000"/>
              </a:lnSpc>
            </a:pPr>
            <a:endParaRPr lang="ru-RU" altLang="ru-RU" b="1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altLang="ru-RU" b="1" dirty="0" smtClean="0">
                <a:latin typeface="Times New Roman" pitchFamily="18" charset="0"/>
              </a:rPr>
              <a:t>В шестых - экономия учебного времени.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altLang="ru-RU" b="1" dirty="0" smtClean="0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altLang="ru-RU" b="1" dirty="0" smtClean="0">
                <a:latin typeface="Times New Roman" pitchFamily="18" charset="0"/>
              </a:rPr>
              <a:t>           </a:t>
            </a:r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</a:rPr>
              <a:t>Такие занятия позволят использовать разнообразие: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</a:rPr>
              <a:t>           - форм организационной деятельности;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</a:rPr>
              <a:t>           - методов обучения;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altLang="ru-RU" b="1" dirty="0" smtClean="0">
                <a:solidFill>
                  <a:srgbClr val="FFFF00"/>
                </a:solidFill>
                <a:latin typeface="Times New Roman" pitchFamily="18" charset="0"/>
              </a:rPr>
              <a:t>           - систем контроля.</a:t>
            </a:r>
          </a:p>
        </p:txBody>
      </p:sp>
    </p:spTree>
    <p:extLst>
      <p:ext uri="{BB962C8B-B14F-4D97-AF65-F5344CB8AC3E}">
        <p14:creationId xmlns:p14="http://schemas.microsoft.com/office/powerpoint/2010/main" val="255240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При бинарном обучении обеспечивается комплексное сочетание разнообразных методов .</a:t>
            </a:r>
            <a:r>
              <a:rPr lang="ru-RU" alt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00808"/>
            <a:ext cx="7632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latin typeface="Times New Roman" pitchFamily="18" charset="0"/>
              </a:rPr>
              <a:t>- диалогический, </a:t>
            </a:r>
          </a:p>
          <a:p>
            <a:pPr marL="285750" indent="-285750">
              <a:buFontTx/>
              <a:buChar char="-"/>
            </a:pPr>
            <a:endParaRPr lang="ru-RU" altLang="ru-RU" b="1" dirty="0" smtClean="0">
              <a:latin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</a:rPr>
              <a:t> - целевой ориентации, </a:t>
            </a:r>
          </a:p>
          <a:p>
            <a:endParaRPr lang="ru-RU" altLang="ru-RU" b="1" dirty="0" smtClean="0">
              <a:latin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</a:rPr>
              <a:t>- мотивационно-побудительные, </a:t>
            </a:r>
          </a:p>
          <a:p>
            <a:pPr marL="285750" indent="-285750">
              <a:buFontTx/>
              <a:buChar char="-"/>
            </a:pPr>
            <a:endParaRPr lang="ru-RU" altLang="ru-RU" b="1" dirty="0" smtClean="0">
              <a:latin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</a:rPr>
              <a:t>- коммуникативные,</a:t>
            </a:r>
          </a:p>
          <a:p>
            <a:pPr marL="285750" indent="-285750">
              <a:buFontTx/>
              <a:buChar char="-"/>
            </a:pPr>
            <a:endParaRPr lang="ru-RU" altLang="ru-RU" b="1" dirty="0" smtClean="0">
              <a:latin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</a:rPr>
              <a:t>- контроля, </a:t>
            </a:r>
          </a:p>
          <a:p>
            <a:pPr marL="285750" indent="-285750">
              <a:buFontTx/>
              <a:buChar char="-"/>
            </a:pPr>
            <a:endParaRPr lang="ru-RU" altLang="ru-RU" b="1" dirty="0" smtClean="0">
              <a:latin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</a:rPr>
              <a:t>- анализа, </a:t>
            </a:r>
          </a:p>
          <a:p>
            <a:pPr marL="285750" indent="-285750">
              <a:buFontTx/>
              <a:buChar char="-"/>
            </a:pPr>
            <a:endParaRPr lang="ru-RU" altLang="ru-RU" b="1" dirty="0" smtClean="0">
              <a:latin typeface="Times New Roman" pitchFamily="18" charset="0"/>
            </a:endParaRPr>
          </a:p>
          <a:p>
            <a:r>
              <a:rPr lang="ru-RU" altLang="ru-RU" b="1" dirty="0" smtClean="0">
                <a:latin typeface="Times New Roman" pitchFamily="18" charset="0"/>
              </a:rPr>
              <a:t>- совершенствования,</a:t>
            </a:r>
          </a:p>
          <a:p>
            <a:pPr>
              <a:buFont typeface="Arial" charset="0"/>
              <a:buNone/>
            </a:pPr>
            <a:r>
              <a:rPr lang="ru-RU" altLang="ru-RU" b="1" dirty="0" smtClean="0">
                <a:latin typeface="Times New Roman" pitchFamily="18" charset="0"/>
              </a:rPr>
              <a:t>      Они могут чередоваться. При бинарном обучении изложение нового материала не отменяется, оно имеет другую форму и не должно растворяться в практическом действии, а наоборот – систематизироваться, образуя целостную систему по той или иной теме. </a:t>
            </a:r>
            <a:br>
              <a:rPr lang="ru-RU" altLang="ru-RU" b="1" dirty="0" smtClean="0">
                <a:latin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6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&amp;Acy;&amp;ncy;&amp;icy;&amp;mcy;&amp;acy;&amp;shcy;&amp;kcy;&amp;icy; &amp;pcy;&amp;rcy;&amp;ocy; &amp;kcy;&amp;ocy;&amp;mcy;&amp;pcy;&amp;softcy;&amp;yucy;&amp;tcy;&amp;iecy;&amp;rcy;&amp;ycy;, &amp;acy;&amp;ncy;&amp;icy;&amp;mcy;&amp;icy;&amp;rcy;&amp;ocy;&amp;vcy;&amp;acy;&amp;ncy;&amp;ncy;&amp;ycy;&amp;iecy; &amp;kcy;&amp;acy;&amp;rcy;&amp;tcy;&amp;icy;&amp;ncy;&amp;kcy;&amp;icy; &amp;kcy;&amp;ocy;&amp;mcy;&amp;pcy;&amp;softcy;&amp;yucy;&amp;tcy;&amp;iecy;&amp;rcy;&amp;ocy;&amp;vcy; smiles24.ru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07791"/>
            <a:ext cx="3950209" cy="395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20688"/>
            <a:ext cx="79208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dirty="0" smtClean="0">
                <a:solidFill>
                  <a:srgbClr val="FFFF00"/>
                </a:solidFill>
                <a:latin typeface="Monotype Corsiva" pitchFamily="66" charset="0"/>
              </a:rPr>
              <a:t>Организация бинарного обучения</a:t>
            </a:r>
            <a:r>
              <a:rPr lang="ru-RU" altLang="ru-RU" sz="4400" dirty="0" smtClean="0">
                <a:solidFill>
                  <a:srgbClr val="FFFF00"/>
                </a:solidFill>
              </a:rPr>
              <a:t> .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90129"/>
            <a:ext cx="86409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latin typeface="Times New Roman" pitchFamily="18" charset="0"/>
              </a:rPr>
              <a:t>Требует соответствующей многогранной работы. При переходе на бинарное обучение учебные планы и программы, которыми мы руководствуемся в работе, могут применяться в полной мере, но с дополнениями бинарного сводно-тематического плана т.е. уточняются темы программ, которые </a:t>
            </a:r>
            <a:r>
              <a:rPr lang="ru-RU" altLang="ru-RU" sz="2400" b="1" dirty="0" err="1" smtClean="0">
                <a:latin typeface="Times New Roman" pitchFamily="18" charset="0"/>
              </a:rPr>
              <a:t>бинарны</a:t>
            </a:r>
            <a:r>
              <a:rPr lang="ru-RU" altLang="ru-RU" sz="2400" b="1" dirty="0" smtClean="0">
                <a:latin typeface="Times New Roman" pitchFamily="18" charset="0"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262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37</TotalTime>
  <Words>362</Words>
  <Application>Microsoft Office PowerPoint</Application>
  <PresentationFormat>Экран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5</cp:revision>
  <dcterms:created xsi:type="dcterms:W3CDTF">2017-11-28T10:42:29Z</dcterms:created>
  <dcterms:modified xsi:type="dcterms:W3CDTF">2017-12-10T13:38:20Z</dcterms:modified>
</cp:coreProperties>
</file>