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80" r:id="rId3"/>
    <p:sldId id="257" r:id="rId4"/>
    <p:sldId id="258" r:id="rId5"/>
    <p:sldId id="259" r:id="rId6"/>
    <p:sldId id="260" r:id="rId7"/>
    <p:sldId id="261" r:id="rId8"/>
    <p:sldId id="279" r:id="rId9"/>
    <p:sldId id="264" r:id="rId10"/>
    <p:sldId id="265" r:id="rId11"/>
    <p:sldId id="268" r:id="rId12"/>
    <p:sldId id="266" r:id="rId13"/>
    <p:sldId id="267" r:id="rId14"/>
    <p:sldId id="269" r:id="rId15"/>
    <p:sldId id="270" r:id="rId16"/>
    <p:sldId id="271" r:id="rId17"/>
    <p:sldId id="272" r:id="rId18"/>
    <p:sldId id="273" r:id="rId19"/>
    <p:sldId id="274" r:id="rId20"/>
    <p:sldId id="275" r:id="rId21"/>
    <p:sldId id="277" r:id="rId22"/>
    <p:sldId id="278" r:id="rId23"/>
    <p:sldId id="27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CE83C-081B-447C-A239-771C90396FF8}" type="datetimeFigureOut">
              <a:rPr lang="ru-RU" smtClean="0"/>
              <a:t>16.04.2019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C242F-655E-474F-BD84-8EFF36DC7400}" type="slidenum">
              <a:rPr lang="ru-RU" smtClean="0"/>
              <a:t>‹#›</a:t>
            </a:fld>
            <a:endParaRPr lang="ru-RU"/>
          </a:p>
        </p:txBody>
      </p:sp>
    </p:spTree>
    <p:extLst>
      <p:ext uri="{BB962C8B-B14F-4D97-AF65-F5344CB8AC3E}">
        <p14:creationId xmlns:p14="http://schemas.microsoft.com/office/powerpoint/2010/main" val="56852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4C242F-655E-474F-BD84-8EFF36DC7400}" type="slidenum">
              <a:rPr lang="ru-RU" smtClean="0"/>
              <a:t>14</a:t>
            </a:fld>
            <a:endParaRPr lang="ru-RU"/>
          </a:p>
        </p:txBody>
      </p:sp>
    </p:spTree>
    <p:extLst>
      <p:ext uri="{BB962C8B-B14F-4D97-AF65-F5344CB8AC3E}">
        <p14:creationId xmlns:p14="http://schemas.microsoft.com/office/powerpoint/2010/main" val="1124941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31F69FE-F025-4222-9C8D-BBC93646E143}" type="datetimeFigureOut">
              <a:rPr lang="ru-RU" smtClean="0"/>
              <a:t>16.04.2019</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9C9AC6F-E2C9-4F3F-85AE-34E89B853B23}"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31F69FE-F025-4222-9C8D-BBC93646E143}"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C9AC6F-E2C9-4F3F-85AE-34E89B853B23}"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31F69FE-F025-4222-9C8D-BBC93646E143}"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C9AC6F-E2C9-4F3F-85AE-34E89B853B23}"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31F69FE-F025-4222-9C8D-BBC93646E143}"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C9AC6F-E2C9-4F3F-85AE-34E89B853B23}"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email">
            <a:lum/>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1F69FE-F025-4222-9C8D-BBC93646E143}" type="datetimeFigureOut">
              <a:rPr lang="ru-RU" smtClean="0"/>
              <a:t>16.04.2019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9C9AC6F-E2C9-4F3F-85AE-34E89B853B2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1F69FE-F025-4222-9C8D-BBC93646E143}" type="datetimeFigureOut">
              <a:rPr lang="ru-RU" smtClean="0"/>
              <a:t>16.04.2019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C9AC6F-E2C9-4F3F-85AE-34E89B853B23}"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31F69FE-F025-4222-9C8D-BBC93646E143}" type="datetimeFigureOut">
              <a:rPr lang="ru-RU" smtClean="0"/>
              <a:t>16.04.2019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9C9AC6F-E2C9-4F3F-85AE-34E89B853B23}"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31F69FE-F025-4222-9C8D-BBC93646E143}" type="datetimeFigureOut">
              <a:rPr lang="ru-RU" smtClean="0"/>
              <a:t>16.04.2019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9C9AC6F-E2C9-4F3F-85AE-34E89B853B23}"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F69FE-F025-4222-9C8D-BBC93646E143}" type="datetimeFigureOut">
              <a:rPr lang="ru-RU" smtClean="0"/>
              <a:t>16.04.2019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9C9AC6F-E2C9-4F3F-85AE-34E89B853B2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1F69FE-F025-4222-9C8D-BBC93646E143}" type="datetimeFigureOut">
              <a:rPr lang="ru-RU" smtClean="0"/>
              <a:t>16.04.2019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C9AC6F-E2C9-4F3F-85AE-34E89B853B2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1F69FE-F025-4222-9C8D-BBC93646E143}" type="datetimeFigureOut">
              <a:rPr lang="ru-RU" smtClean="0"/>
              <a:t>16.04.2019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9C9AC6F-E2C9-4F3F-85AE-34E89B853B2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31F69FE-F025-4222-9C8D-BBC93646E143}" type="datetimeFigureOut">
              <a:rPr lang="ru-RU" smtClean="0"/>
              <a:t>16.04.2019</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9C9AC6F-E2C9-4F3F-85AE-34E89B853B2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ÑÐµÐ·ÐµÐ½ÑÐ°ÑÐ¸Ñ Ð¿Ð¾Ð´Ð³Ð¾ÑÐ¾Ð²Ð¸Ð»Ð° : ÐÐ¾ÑÐ¿Ð¸ÑÐ°ÑÐµÐ»Ñ Ð¦Ð°ÑÑÐ²Ð° Ð.Ð. ÐÑÑÑÐ°Ñ ÐºÐ°ÑÐµÐ³Ð¾ÑÐ¸Ñ  Ð¡-ÐÐ± ÐÐÐ£Ð Â«ÐÐµÑÑÐºÐ¸Ð¹ ÑÑÐ±ÐµÑÐºÑÐ»ÑÐ·Ð½ÑÐ¹ ÑÐ°Ð½Ð°ÑÐ¾ÑÐ¸Ð¹ Â«ÐÑÑÐ¶Ð±Ð°Â»"/>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934"/>
            <a:ext cx="9199418" cy="6846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½Ð°ÑÐ¾Ð´Ð½ÑÐµ ÐºÑÐºÐ»Ñ"/>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9708" y="2636912"/>
            <a:ext cx="3898501" cy="312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1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Ð Ð¾Ð²Ð½Ð¾ Ð³Ð¾Ð´ Ð±ÑÐ» Ð¾ÑÐ¿ÑÑÐµÐ½ Ð¾Ð±ÐµÑÐµÐ³Ñ, ÐºÐ¾ÑÐ¾ÑÑÐ¹ Ð½Ð°Ð·ÑÐ²Ð°Ð»ÑÑ   Â«12 Ð»Ð¸ÑÐ¾ÑÐ°Ð´Ð¾ÐºÂ» (Ð¾Ð±ÐµÑÐµÐ³ Ð¾Ñ Ð±Ð¾Ð»ÐµÐ·Ð½ÐµÐ¹.)  ÐÐµÐ»Ð°Ð»Ð¸ ÐµÐ³Ð¾ Ð² Ð²Ð¸Ð´Ðµ 12 ÑÐ¸Ð³ÑÑÐ¾Ðº, Ð¿Ð¾Ð´Ð²ÐµÑÐµÐ½Ð½ÑÑ Ð½Ð° ÐºÑÐ°ÑÐ½Ð¾Ð¹ Ð½Ð¸ÑÐºÐµ Ð½Ð°Ð´ Ð¿ÐµÑÐºÐ¾Ð¹, ÑÑÐ¾Ð±Ñ Ð¾ÑÐ¿ÑÐ³Ð¸Ð²Ð°ÑÑ Ð¿ÑÐ¸Ð½Ð¾ÑÑÑÐ¸Ñ Ð±Ð¾Ð»ÐµÐ·Ð½Ð¸ Ð´ÐµÐ¼Ð¾Ð½Ð¾Ð²-ÑÑÑÑÐ¾Ð²Ð¸Ñ, ÐºÐ¾ÑÐ¾ÑÑÑ Ð·Ð²Ð°Ð»Ð¸ ÐÑÑÑÐ»ÐµÑ, ÐÐ»ÑÐ¿ÐµÑ, ÐÐ»ÑÐ´ÐµÑ, ÐÐµÐ½ÐµÑ, ÐÐµÐ¼ÐµÑ, ÐÐµÐ´ÐµÑ, Ð¢ÑÑÑÐµÑ, ÐÑÐµÐ¼Ð»ÐµÑ, ÐÐ³Ð½ÐµÑ, ÐÐµÑÑÐµÑ, ÐÐµÐ»ÑÐµÑ Ð¸ ÐÐ²ÐµÑ. 15 ÑÐ½Ð²Ð°ÑÑ ÐºÐ°Ð¶Ð´Ð¾Ð³Ð¾ Ð³Ð¾Ð´Ð° Ð¾Ð±ÐµÑÐµÐ³ Ð·Ð°Ð¼ÐµÐ½ÑÐ»Ð¸ Ð½Ð° Ð½Ð¾Ð²ÑÐ¹."/>
          <p:cNvPicPr>
            <a:picLocks noChangeAspect="1" noChangeArrowheads="1"/>
          </p:cNvPicPr>
          <p:nvPr/>
        </p:nvPicPr>
        <p:blipFill rotWithShape="1">
          <a:blip r:embed="rId2">
            <a:extLst>
              <a:ext uri="{28A0092B-C50C-407E-A947-70E740481C1C}">
                <a14:useLocalDpi xmlns:a14="http://schemas.microsoft.com/office/drawing/2010/main"/>
              </a:ext>
            </a:extLst>
          </a:blip>
          <a:srcRect l="13057" t="8046" r="8761"/>
          <a:stretch/>
        </p:blipFill>
        <p:spPr bwMode="auto">
          <a:xfrm>
            <a:off x="-108520" y="0"/>
            <a:ext cx="487801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ÐÐ½Ð³ÐµÐ»Ð¾ÑÐµÐº  â Ð´ÐµÐ»Ð°Ð»Ð¸ Ð² Ð¿Ð¾Ð´Ð°ÑÐ¾Ðº Ð½Ð° Ð¸Ð¼ÐµÐ½Ð¸Ð½Ñ. ÐÐ·Ð³Ð¾ÑÐ¾Ð²Ð»ÑÐ»Ð°ÑÑ Ð¸Ð· ÑÐ²ÐµÑÐ»Ð¾Ð¹ ÑÐºÐ°Ð½Ð¸, Ð¸Ð· ÑÐµÑÑÑÐµÑ ÐºÐ²Ð°Ð´ÑÐ°ÑÐ¾Ð². ÐÐ· ÑÐ°Ð¼Ð¾Ð³Ð¾ Ð±Ð¾Ð»ÑÑÐ¾Ð³Ð¾ ÐºÐ²Ð°Ð´ÑÐ°ÑÐ° Ð´ÐµÐ»Ð°Ð»Ð¸ ÑÑÐ»Ð¾Ð²Ð¸ÑÐµ Ð¸ Ð³Ð¾Ð»Ð¾Ð²Ñ, Ð´Ð²Ð° Ð¾Ð´Ð¸Ð½Ð°ÐºÐ¾Ð²ÑÑ Ð¿Ð¾Ð¼ÐµÐ½ÑÑÐµ â Ð´Ð»Ñ ÐºÑÑÐ»ÑÐµÐ², Ð¸ ÑÐ¾Ð²ÑÐµÐ¼ Ð¼Ð°Ð»ÐµÐ½ÑÐºÐ¸Ð¹ - Ð´Ð»Ñ Ð½Ð¸Ð¼Ð±Ð°."/>
          <p:cNvPicPr>
            <a:picLocks noChangeAspect="1" noChangeArrowheads="1"/>
          </p:cNvPicPr>
          <p:nvPr/>
        </p:nvPicPr>
        <p:blipFill rotWithShape="1">
          <a:blip r:embed="rId3">
            <a:extLst>
              <a:ext uri="{28A0092B-C50C-407E-A947-70E740481C1C}">
                <a14:useLocalDpi xmlns:a14="http://schemas.microsoft.com/office/drawing/2010/main"/>
              </a:ext>
            </a:extLst>
          </a:blip>
          <a:srcRect l="10466" t="7955" r="6806" b="5985"/>
          <a:stretch/>
        </p:blipFill>
        <p:spPr bwMode="auto">
          <a:xfrm>
            <a:off x="3923928" y="2901635"/>
            <a:ext cx="5043054" cy="393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634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ÐÐ°Ð¹ÑÐ¸ÐºÐ° Ð½Ð° Ð¿Ð°Ð»ÑÑÐ¸Ðº Ð´ÐµÐ»Ð°Ð»Ð¸ Ð´ÐµÑÑÐ¼ Ñ ÑÑÐµÑ Ð»ÐµÑ, ÑÑÐ¾Ð±Ñ Ð¾Ð½Ð¸ Ð¸Ð¼ÐµÐ»Ð¸ Ð´ÑÑÐ³Ð°, ÑÐ¾Ð±ÐµÑÐµÐ´Ð½Ð¸ÐºÐ°. ÐÐ°Ð¹ÑÐ¸Ðº Ð¾Ð´ÐµÐ²Ð°ÐµÑÑÑ Ð½Ð° Ð¿Ð°Ð»ÑÑÐ¸Ðº Ð¸ Ð²ÑÐµÐ³Ð´Ð° ÑÑÐ´Ð¾Ð¼ Ñ ÑÐ¾Ð±Ð¾Ð¹. Ð­ÑÑ Ð¸Ð³ÑÑÑÐºÑ ÑÐ°Ð½ÑÑÐµ ÑÐ¾Ð´Ð¸ÑÐµÐ»Ð¸ Ð´Ð°Ð²Ð°Ð»Ð¸ Ð´ÐµÑÑÐ¼, ÐºÐ¾Ð³Ð´Ð° ÑÑÐ¾Ð´Ð¸Ð»Ð¸ Ð¸Ð· Ð´Ð¾Ð¼Ð°, Ð¸ ÐµÑÐ»Ð¸ ÑÑÐ°Ð½Ð¾Ð²Ð¸ÑÑÑÑ ÑÐºÑÑÐ½Ð¾ Ð¸Ð»Ð¸ ÑÑÑÐ°ÑÐ½Ð¾ Ðº Ð½ÐµÐ¼Ñ Ð¼Ð¾Ð¶Ð½Ð¾ Ð¾Ð±ÑÐ°ÑÐ¸ÑÑÑÑ ÐºÐ°Ðº Ðº Ð´ÑÑÐ³Ñ, Ð¿Ð¾Ð³Ð¾Ð²Ð¾ÑÐ¸ÑÑ Ñ Ð½Ð¸Ð¼, Ð¿Ð¾Ð¶Ð°Ð»Ð¾Ð²Ð°ÑÑÑÑ Ð¸Ð»Ð¸ Ð¿ÑÐ¾ÑÑÐ¾ Ð¿Ð¾Ð¸Ð³ÑÐ°ÑÑ. Ð­ÑÐ¾ Ð¸ Ð´ÑÑÐ³ Ð¸ Ð¾Ð±ÐµÑÐµÐ³. ÐÐµÑÐ¸ Ð¾ÑÐµÐ½Ñ Ð¾ÑÐ·ÑÐ²ÑÐ¸Ð²Ñ Ð¸ Ð² Ð»ÑÐ±Ð¸Ð¼Ð¾Ð¹ Ð¸Ð³ÑÑÑÐºÐµ Ð²Ð¸Ð´ÑÑ ÑÐ¾Ð´ÑÑÐ²ÐµÐ½Ð½ÑÑ Ð´ÑÑÑ, Ð¾ÑÐºÑÑÐ²Ð°ÑÑÑÑ Ð¸ ÑÐ°Ð·Ð³Ð¾Ð²Ð°ÑÐ¸Ð²Ð°ÑÑ ÐºÐ°Ðº Ñ Ð¶Ð¸Ð²ÑÐ¼ ÑÐµÐ»Ð¾Ð²ÐµÐºÐ¾Ð¼."/>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20" y="0"/>
            <a:ext cx="9252520" cy="693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11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964488" cy="3139321"/>
          </a:xfrm>
          <a:prstGeom prst="rect">
            <a:avLst/>
          </a:prstGeom>
        </p:spPr>
        <p:txBody>
          <a:bodyPr wrap="square">
            <a:spAutoFit/>
          </a:bodyPr>
          <a:lstStyle/>
          <a:p>
            <a:r>
              <a:rPr lang="ru-RU" b="1" dirty="0">
                <a:solidFill>
                  <a:srgbClr val="FF0000"/>
                </a:solidFill>
              </a:rPr>
              <a:t>Словами «заинька», «</a:t>
            </a:r>
            <a:r>
              <a:rPr lang="ru-RU" b="1" dirty="0" err="1">
                <a:solidFill>
                  <a:srgbClr val="FF0000"/>
                </a:solidFill>
              </a:rPr>
              <a:t>зай</a:t>
            </a:r>
            <a:r>
              <a:rPr lang="ru-RU" b="1" dirty="0">
                <a:solidFill>
                  <a:srgbClr val="FF0000"/>
                </a:solidFill>
              </a:rPr>
              <a:t>», «</a:t>
            </a:r>
            <a:r>
              <a:rPr lang="ru-RU" b="1" dirty="0" err="1">
                <a:solidFill>
                  <a:srgbClr val="FF0000"/>
                </a:solidFill>
              </a:rPr>
              <a:t>зайко</a:t>
            </a:r>
            <a:r>
              <a:rPr lang="ru-RU" b="1" dirty="0">
                <a:solidFill>
                  <a:srgbClr val="FF0000"/>
                </a:solidFill>
              </a:rPr>
              <a:t>» русские люди в разговоре с детьми называли огонь. Связь с огнем обусловлена необыкновенной прыткостью зайца. Есть и загадка про зайца-огня:  </a:t>
            </a:r>
            <a:r>
              <a:rPr lang="ru-RU" b="1" dirty="0" smtClean="0">
                <a:solidFill>
                  <a:srgbClr val="FF0000"/>
                </a:solidFill>
              </a:rPr>
              <a:t>«Он </a:t>
            </a:r>
            <a:r>
              <a:rPr lang="ru-RU" b="1" dirty="0">
                <a:solidFill>
                  <a:srgbClr val="FF0000"/>
                </a:solidFill>
              </a:rPr>
              <a:t>и бегает, как огонь». Колеблющееся на стене отражение лучей солнца от воды или зеркала называют игрой солнечных зайчиков.</a:t>
            </a:r>
          </a:p>
          <a:p>
            <a:r>
              <a:rPr lang="ru-RU" b="1" dirty="0">
                <a:solidFill>
                  <a:srgbClr val="FF0000"/>
                </a:solidFill>
              </a:rPr>
              <a:t>В народной памяти сохранились древние представления о солнечном золотом коне — это сказы о солнечных зайчиках-кониках, выпускающих солнышко, зайца отождествляли и с месяцем. В одной детской народной песенке он так и именуется — заяц-месяц:</a:t>
            </a:r>
          </a:p>
          <a:p>
            <a:r>
              <a:rPr lang="ru-RU" b="1" i="1" dirty="0">
                <a:solidFill>
                  <a:srgbClr val="FF0000"/>
                </a:solidFill>
              </a:rPr>
              <a:t>Заяц-месяц</a:t>
            </a:r>
            <a:endParaRPr lang="ru-RU" b="1" dirty="0">
              <a:solidFill>
                <a:srgbClr val="FF0000"/>
              </a:solidFill>
            </a:endParaRPr>
          </a:p>
          <a:p>
            <a:r>
              <a:rPr lang="ru-RU" b="1" i="1" dirty="0">
                <a:solidFill>
                  <a:srgbClr val="FF0000"/>
                </a:solidFill>
              </a:rPr>
              <a:t>Сорвал травку,</a:t>
            </a:r>
            <a:endParaRPr lang="ru-RU" b="1" dirty="0">
              <a:solidFill>
                <a:srgbClr val="FF0000"/>
              </a:solidFill>
            </a:endParaRPr>
          </a:p>
          <a:p>
            <a:r>
              <a:rPr lang="ru-RU" b="1" i="1" dirty="0">
                <a:solidFill>
                  <a:srgbClr val="FF0000"/>
                </a:solidFill>
              </a:rPr>
              <a:t>Положи ее на лавку</a:t>
            </a:r>
            <a:r>
              <a:rPr lang="ru-RU" i="1" dirty="0"/>
              <a:t>… </a:t>
            </a:r>
            <a:endParaRPr lang="ru-RU" dirty="0"/>
          </a:p>
        </p:txBody>
      </p:sp>
      <p:pic>
        <p:nvPicPr>
          <p:cNvPr id="4" name="Рисунок 3" descr="https://ped-kopilka.ru/images/ris13.jpg"/>
          <p:cNvPicPr/>
          <p:nvPr/>
        </p:nvPicPr>
        <p:blipFill rotWithShape="1">
          <a:blip r:embed="rId2">
            <a:extLst>
              <a:ext uri="{28A0092B-C50C-407E-A947-70E740481C1C}">
                <a14:useLocalDpi xmlns:a14="http://schemas.microsoft.com/office/drawing/2010/main"/>
              </a:ext>
            </a:extLst>
          </a:blip>
          <a:srcRect l="13326" r="12045" b="3655"/>
          <a:stretch/>
        </p:blipFill>
        <p:spPr bwMode="auto">
          <a:xfrm>
            <a:off x="2350871" y="3255953"/>
            <a:ext cx="4680519" cy="3501008"/>
          </a:xfrm>
          <a:prstGeom prst="rect">
            <a:avLst/>
          </a:prstGeom>
          <a:noFill/>
          <a:ln w="76200">
            <a:solidFill>
              <a:schemeClr val="accent5"/>
            </a:solidFill>
          </a:ln>
        </p:spPr>
      </p:pic>
    </p:spTree>
    <p:extLst>
      <p:ext uri="{BB962C8B-B14F-4D97-AF65-F5344CB8AC3E}">
        <p14:creationId xmlns:p14="http://schemas.microsoft.com/office/powerpoint/2010/main" val="36250703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8388424" cy="1631216"/>
          </a:xfrm>
          <a:prstGeom prst="rect">
            <a:avLst/>
          </a:prstGeom>
        </p:spPr>
        <p:txBody>
          <a:bodyPr wrap="square">
            <a:spAutoFit/>
          </a:bodyPr>
          <a:lstStyle/>
          <a:p>
            <a:r>
              <a:rPr lang="ru-RU" sz="2800" b="1" dirty="0">
                <a:solidFill>
                  <a:srgbClr val="FF0000"/>
                </a:solidFill>
              </a:rPr>
              <a:t>Для изготовления куклы Зайчик необходимо:</a:t>
            </a:r>
          </a:p>
          <a:p>
            <a:r>
              <a:rPr lang="ru-RU" b="1" dirty="0">
                <a:solidFill>
                  <a:srgbClr val="FF0000"/>
                </a:solidFill>
              </a:rPr>
              <a:t>1. Прямоугольный лоскут ткани размер 10 на 20 см </a:t>
            </a:r>
          </a:p>
          <a:p>
            <a:r>
              <a:rPr lang="ru-RU" b="1" dirty="0">
                <a:solidFill>
                  <a:srgbClr val="FF0000"/>
                </a:solidFill>
              </a:rPr>
              <a:t>2. Красные нитки.</a:t>
            </a:r>
          </a:p>
          <a:p>
            <a:r>
              <a:rPr lang="ru-RU" b="1" dirty="0">
                <a:solidFill>
                  <a:srgbClr val="FF0000"/>
                </a:solidFill>
              </a:rPr>
              <a:t>3. Любой наполнитель.</a:t>
            </a:r>
          </a:p>
          <a:p>
            <a:r>
              <a:rPr lang="ru-RU" b="1" dirty="0">
                <a:solidFill>
                  <a:srgbClr val="FF0000"/>
                </a:solidFill>
              </a:rPr>
              <a:t>4. Ленты, бусины, колокольчики и </a:t>
            </a:r>
            <a:r>
              <a:rPr lang="ru-RU" b="1" dirty="0" err="1">
                <a:solidFill>
                  <a:srgbClr val="FF0000"/>
                </a:solidFill>
              </a:rPr>
              <a:t>др.мелочи</a:t>
            </a:r>
            <a:r>
              <a:rPr lang="ru-RU" b="1" dirty="0">
                <a:solidFill>
                  <a:srgbClr val="FF0000"/>
                </a:solidFill>
              </a:rPr>
              <a:t> для украшения (по желанию).</a:t>
            </a:r>
          </a:p>
        </p:txBody>
      </p:sp>
      <p:pic>
        <p:nvPicPr>
          <p:cNvPr id="4" name="Рисунок 3" descr="https://ped-kopilka.ru/images/ris2(6).jpg"/>
          <p:cNvPicPr/>
          <p:nvPr/>
        </p:nvPicPr>
        <p:blipFill>
          <a:blip r:embed="rId2">
            <a:extLst>
              <a:ext uri="{28A0092B-C50C-407E-A947-70E740481C1C}">
                <a14:useLocalDpi xmlns:a14="http://schemas.microsoft.com/office/drawing/2010/main"/>
              </a:ext>
            </a:extLst>
          </a:blip>
          <a:srcRect/>
          <a:stretch>
            <a:fillRect/>
          </a:stretch>
        </p:blipFill>
        <p:spPr bwMode="auto">
          <a:xfrm>
            <a:off x="1475656" y="2204864"/>
            <a:ext cx="5715000" cy="4286250"/>
          </a:xfrm>
          <a:prstGeom prst="rect">
            <a:avLst/>
          </a:prstGeom>
          <a:noFill/>
          <a:ln w="57150">
            <a:solidFill>
              <a:schemeClr val="accent5"/>
            </a:solidFill>
          </a:ln>
        </p:spPr>
      </p:pic>
    </p:spTree>
    <p:extLst>
      <p:ext uri="{BB962C8B-B14F-4D97-AF65-F5344CB8AC3E}">
        <p14:creationId xmlns:p14="http://schemas.microsoft.com/office/powerpoint/2010/main" val="2895428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ed-kopilka.ru/images/ris3(5).jpg"/>
          <p:cNvPicPr/>
          <p:nvPr/>
        </p:nvPicPr>
        <p:blipFill>
          <a:blip r:embed="rId3">
            <a:extLst>
              <a:ext uri="{28A0092B-C50C-407E-A947-70E740481C1C}">
                <a14:useLocalDpi xmlns:a14="http://schemas.microsoft.com/office/drawing/2010/main"/>
              </a:ext>
            </a:extLst>
          </a:blip>
          <a:srcRect/>
          <a:stretch>
            <a:fillRect/>
          </a:stretch>
        </p:blipFill>
        <p:spPr bwMode="auto">
          <a:xfrm>
            <a:off x="1547664" y="1285874"/>
            <a:ext cx="5881836" cy="4663405"/>
          </a:xfrm>
          <a:prstGeom prst="rect">
            <a:avLst/>
          </a:prstGeom>
          <a:noFill/>
          <a:ln>
            <a:noFill/>
          </a:ln>
        </p:spPr>
      </p:pic>
      <p:sp>
        <p:nvSpPr>
          <p:cNvPr id="3" name="Прямоугольник 2"/>
          <p:cNvSpPr/>
          <p:nvPr/>
        </p:nvSpPr>
        <p:spPr>
          <a:xfrm>
            <a:off x="467544" y="184667"/>
            <a:ext cx="7848872" cy="954107"/>
          </a:xfrm>
          <a:prstGeom prst="rect">
            <a:avLst/>
          </a:prstGeom>
        </p:spPr>
        <p:txBody>
          <a:bodyPr wrap="square">
            <a:spAutoFit/>
          </a:bodyPr>
          <a:lstStyle/>
          <a:p>
            <a:pPr algn="ctr"/>
            <a:r>
              <a:rPr lang="ru-RU" sz="2800" b="1" dirty="0">
                <a:solidFill>
                  <a:srgbClr val="FF0000"/>
                </a:solidFill>
              </a:rPr>
              <a:t>Сложить ткань вдоль пополам лицевой стороной наружу.</a:t>
            </a:r>
          </a:p>
        </p:txBody>
      </p:sp>
    </p:spTree>
    <p:extLst>
      <p:ext uri="{BB962C8B-B14F-4D97-AF65-F5344CB8AC3E}">
        <p14:creationId xmlns:p14="http://schemas.microsoft.com/office/powerpoint/2010/main" val="38635287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836713"/>
            <a:ext cx="7128792" cy="830997"/>
          </a:xfrm>
          <a:prstGeom prst="rect">
            <a:avLst/>
          </a:prstGeom>
        </p:spPr>
        <p:txBody>
          <a:bodyPr wrap="square">
            <a:spAutoFit/>
          </a:bodyPr>
          <a:lstStyle/>
          <a:p>
            <a:r>
              <a:rPr lang="ru-RU" dirty="0"/>
              <a:t> </a:t>
            </a:r>
            <a:r>
              <a:rPr lang="ru-RU" sz="2400" b="1" dirty="0">
                <a:solidFill>
                  <a:srgbClr val="FF0000"/>
                </a:solidFill>
              </a:rPr>
              <a:t>С одного края (где сгиб) закладываем угол ткани внутрь.</a:t>
            </a:r>
          </a:p>
        </p:txBody>
      </p:sp>
      <p:pic>
        <p:nvPicPr>
          <p:cNvPr id="3" name="Рисунок 2" descr="https://ped-kopilka.ru/images/ris4(4).jpg"/>
          <p:cNvPicPr/>
          <p:nvPr/>
        </p:nvPicPr>
        <p:blipFill>
          <a:blip r:embed="rId2">
            <a:extLst>
              <a:ext uri="{28A0092B-C50C-407E-A947-70E740481C1C}">
                <a14:useLocalDpi xmlns:a14="http://schemas.microsoft.com/office/drawing/2010/main"/>
              </a:ext>
            </a:extLst>
          </a:blip>
          <a:srcRect/>
          <a:stretch>
            <a:fillRect/>
          </a:stretch>
        </p:blipFill>
        <p:spPr bwMode="auto">
          <a:xfrm>
            <a:off x="1288473" y="1844825"/>
            <a:ext cx="6406239" cy="4574282"/>
          </a:xfrm>
          <a:prstGeom prst="rect">
            <a:avLst/>
          </a:prstGeom>
          <a:noFill/>
          <a:ln>
            <a:noFill/>
          </a:ln>
        </p:spPr>
      </p:pic>
    </p:spTree>
    <p:extLst>
      <p:ext uri="{BB962C8B-B14F-4D97-AF65-F5344CB8AC3E}">
        <p14:creationId xmlns:p14="http://schemas.microsoft.com/office/powerpoint/2010/main" val="7861508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892480" cy="1200329"/>
          </a:xfrm>
          <a:prstGeom prst="rect">
            <a:avLst/>
          </a:prstGeom>
        </p:spPr>
        <p:txBody>
          <a:bodyPr wrap="square">
            <a:spAutoFit/>
          </a:bodyPr>
          <a:lstStyle/>
          <a:p>
            <a:r>
              <a:rPr lang="ru-RU" sz="2400" b="1" dirty="0">
                <a:solidFill>
                  <a:srgbClr val="FF0000"/>
                </a:solidFill>
              </a:rPr>
              <a:t>Посередине наклонной линии собираем ткань в пучок и туго перевязываем одним концом нити – формируем ушки. Нитки не обрываем, она так и будет идти по всему зайчику.</a:t>
            </a:r>
          </a:p>
        </p:txBody>
      </p:sp>
      <p:pic>
        <p:nvPicPr>
          <p:cNvPr id="3" name="Рисунок 2" descr="https://ped-kopilka.ru/images/ris5(1).jpg"/>
          <p:cNvPicPr/>
          <p:nvPr/>
        </p:nvPicPr>
        <p:blipFill>
          <a:blip r:embed="rId2">
            <a:extLst>
              <a:ext uri="{28A0092B-C50C-407E-A947-70E740481C1C}">
                <a14:useLocalDpi xmlns:a14="http://schemas.microsoft.com/office/drawing/2010/main"/>
              </a:ext>
            </a:extLst>
          </a:blip>
          <a:srcRect/>
          <a:stretch>
            <a:fillRect/>
          </a:stretch>
        </p:blipFill>
        <p:spPr bwMode="auto">
          <a:xfrm>
            <a:off x="1187624" y="1772816"/>
            <a:ext cx="6214345" cy="4790306"/>
          </a:xfrm>
          <a:prstGeom prst="rect">
            <a:avLst/>
          </a:prstGeom>
          <a:noFill/>
          <a:ln>
            <a:noFill/>
          </a:ln>
        </p:spPr>
      </p:pic>
    </p:spTree>
    <p:extLst>
      <p:ext uri="{BB962C8B-B14F-4D97-AF65-F5344CB8AC3E}">
        <p14:creationId xmlns:p14="http://schemas.microsoft.com/office/powerpoint/2010/main" val="2452394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73" y="512619"/>
            <a:ext cx="7883236" cy="830997"/>
          </a:xfrm>
          <a:prstGeom prst="rect">
            <a:avLst/>
          </a:prstGeom>
        </p:spPr>
        <p:txBody>
          <a:bodyPr wrap="square">
            <a:spAutoFit/>
          </a:bodyPr>
          <a:lstStyle/>
          <a:p>
            <a:r>
              <a:rPr lang="ru-RU" sz="2400" b="1" dirty="0">
                <a:solidFill>
                  <a:srgbClr val="FF0000"/>
                </a:solidFill>
              </a:rPr>
              <a:t>Формируем головку зайца, вложив наполнитель ниже ушек.</a:t>
            </a:r>
          </a:p>
        </p:txBody>
      </p:sp>
      <p:pic>
        <p:nvPicPr>
          <p:cNvPr id="3" name="Рисунок 2" descr="https://ped-kopilka.ru/images/ris6.jpg"/>
          <p:cNvPicPr/>
          <p:nvPr/>
        </p:nvPicPr>
        <p:blipFill>
          <a:blip r:embed="rId2">
            <a:extLst>
              <a:ext uri="{28A0092B-C50C-407E-A947-70E740481C1C}">
                <a14:useLocalDpi xmlns:a14="http://schemas.microsoft.com/office/drawing/2010/main"/>
              </a:ext>
            </a:extLst>
          </a:blip>
          <a:srcRect/>
          <a:stretch>
            <a:fillRect/>
          </a:stretch>
        </p:blipFill>
        <p:spPr bwMode="auto">
          <a:xfrm>
            <a:off x="1745123" y="1772816"/>
            <a:ext cx="5715000" cy="4286250"/>
          </a:xfrm>
          <a:prstGeom prst="rect">
            <a:avLst/>
          </a:prstGeom>
          <a:noFill/>
          <a:ln>
            <a:noFill/>
          </a:ln>
        </p:spPr>
      </p:pic>
    </p:spTree>
    <p:extLst>
      <p:ext uri="{BB962C8B-B14F-4D97-AF65-F5344CB8AC3E}">
        <p14:creationId xmlns:p14="http://schemas.microsoft.com/office/powerpoint/2010/main" val="10764198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3"/>
            <a:ext cx="8568952" cy="830997"/>
          </a:xfrm>
          <a:prstGeom prst="rect">
            <a:avLst/>
          </a:prstGeom>
        </p:spPr>
        <p:txBody>
          <a:bodyPr wrap="square">
            <a:spAutoFit/>
          </a:bodyPr>
          <a:lstStyle/>
          <a:p>
            <a:r>
              <a:rPr lang="ru-RU" sz="2400" b="1" dirty="0">
                <a:solidFill>
                  <a:srgbClr val="FF0000"/>
                </a:solidFill>
              </a:rPr>
              <a:t>Свободным концом нити перевязываем ткань на шее и закрепляем нить петлей.</a:t>
            </a:r>
          </a:p>
        </p:txBody>
      </p:sp>
      <p:pic>
        <p:nvPicPr>
          <p:cNvPr id="3" name="Рисунок 2" descr="https://ped-kopilka.ru/images/ris7(1).jpg"/>
          <p:cNvPicPr/>
          <p:nvPr/>
        </p:nvPicPr>
        <p:blipFill>
          <a:blip r:embed="rId2">
            <a:extLst>
              <a:ext uri="{28A0092B-C50C-407E-A947-70E740481C1C}">
                <a14:useLocalDpi xmlns:a14="http://schemas.microsoft.com/office/drawing/2010/main"/>
              </a:ext>
            </a:extLst>
          </a:blip>
          <a:srcRect/>
          <a:stretch>
            <a:fillRect/>
          </a:stretch>
        </p:blipFill>
        <p:spPr bwMode="auto">
          <a:xfrm>
            <a:off x="1547664" y="1556792"/>
            <a:ext cx="6480720" cy="4608512"/>
          </a:xfrm>
          <a:prstGeom prst="rect">
            <a:avLst/>
          </a:prstGeom>
          <a:noFill/>
          <a:ln>
            <a:noFill/>
          </a:ln>
        </p:spPr>
      </p:pic>
    </p:spTree>
    <p:extLst>
      <p:ext uri="{BB962C8B-B14F-4D97-AF65-F5344CB8AC3E}">
        <p14:creationId xmlns:p14="http://schemas.microsoft.com/office/powerpoint/2010/main" val="34379080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2"/>
            <a:ext cx="5445878" cy="523220"/>
          </a:xfrm>
          <a:prstGeom prst="rect">
            <a:avLst/>
          </a:prstGeom>
        </p:spPr>
        <p:txBody>
          <a:bodyPr wrap="square">
            <a:spAutoFit/>
          </a:bodyPr>
          <a:lstStyle/>
          <a:p>
            <a:r>
              <a:rPr lang="ru-RU" sz="2800" b="1" dirty="0">
                <a:solidFill>
                  <a:srgbClr val="FF0000"/>
                </a:solidFill>
              </a:rPr>
              <a:t>Складываем ткань в три слоя.</a:t>
            </a:r>
          </a:p>
        </p:txBody>
      </p:sp>
      <p:pic>
        <p:nvPicPr>
          <p:cNvPr id="3" name="Рисунок 2" descr="https://ped-kopilka.ru/images/ris8(1).jpg"/>
          <p:cNvPicPr/>
          <p:nvPr/>
        </p:nvPicPr>
        <p:blipFill>
          <a:blip r:embed="rId2">
            <a:extLst>
              <a:ext uri="{28A0092B-C50C-407E-A947-70E740481C1C}">
                <a14:useLocalDpi xmlns:a14="http://schemas.microsoft.com/office/drawing/2010/main"/>
              </a:ext>
            </a:extLst>
          </a:blip>
          <a:srcRect/>
          <a:stretch>
            <a:fillRect/>
          </a:stretch>
        </p:blipFill>
        <p:spPr bwMode="auto">
          <a:xfrm>
            <a:off x="1475656" y="1700808"/>
            <a:ext cx="5715000" cy="4286250"/>
          </a:xfrm>
          <a:prstGeom prst="rect">
            <a:avLst/>
          </a:prstGeom>
          <a:noFill/>
          <a:ln>
            <a:noFill/>
          </a:ln>
        </p:spPr>
      </p:pic>
    </p:spTree>
    <p:extLst>
      <p:ext uri="{BB962C8B-B14F-4D97-AF65-F5344CB8AC3E}">
        <p14:creationId xmlns:p14="http://schemas.microsoft.com/office/powerpoint/2010/main" val="16035674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diolubreg.ru/wp-content/uploads/2018/11/im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23276"/>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71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548680"/>
            <a:ext cx="7416824" cy="830997"/>
          </a:xfrm>
          <a:prstGeom prst="rect">
            <a:avLst/>
          </a:prstGeom>
        </p:spPr>
        <p:txBody>
          <a:bodyPr wrap="square">
            <a:spAutoFit/>
          </a:bodyPr>
          <a:lstStyle/>
          <a:p>
            <a:r>
              <a:rPr lang="ru-RU" sz="2400" b="1" dirty="0">
                <a:solidFill>
                  <a:srgbClr val="FF0000"/>
                </a:solidFill>
              </a:rPr>
              <a:t>Свободный конец ткани скручиваем примерно на третью часть длины лоскута – формируем лапки.</a:t>
            </a:r>
          </a:p>
        </p:txBody>
      </p:sp>
      <p:pic>
        <p:nvPicPr>
          <p:cNvPr id="3" name="Рисунок 2" descr="https://ped-kopilka.ru/images/ris9(1).jpg"/>
          <p:cNvPicPr/>
          <p:nvPr/>
        </p:nvPicPr>
        <p:blipFill>
          <a:blip r:embed="rId2">
            <a:extLst>
              <a:ext uri="{28A0092B-C50C-407E-A947-70E740481C1C}">
                <a14:useLocalDpi xmlns:a14="http://schemas.microsoft.com/office/drawing/2010/main"/>
              </a:ext>
            </a:extLst>
          </a:blip>
          <a:srcRect/>
          <a:stretch>
            <a:fillRect/>
          </a:stretch>
        </p:blipFill>
        <p:spPr bwMode="auto">
          <a:xfrm>
            <a:off x="1714500" y="1772816"/>
            <a:ext cx="5715000" cy="4286250"/>
          </a:xfrm>
          <a:prstGeom prst="rect">
            <a:avLst/>
          </a:prstGeom>
          <a:noFill/>
          <a:ln>
            <a:noFill/>
          </a:ln>
        </p:spPr>
      </p:pic>
    </p:spTree>
    <p:extLst>
      <p:ext uri="{BB962C8B-B14F-4D97-AF65-F5344CB8AC3E}">
        <p14:creationId xmlns:p14="http://schemas.microsoft.com/office/powerpoint/2010/main" val="174411481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548680"/>
            <a:ext cx="7416824" cy="461665"/>
          </a:xfrm>
          <a:prstGeom prst="rect">
            <a:avLst/>
          </a:prstGeom>
        </p:spPr>
        <p:txBody>
          <a:bodyPr wrap="square">
            <a:spAutoFit/>
          </a:bodyPr>
          <a:lstStyle/>
          <a:p>
            <a:r>
              <a:rPr lang="ru-RU" sz="2400" b="1" dirty="0">
                <a:solidFill>
                  <a:srgbClr val="FF0000"/>
                </a:solidFill>
              </a:rPr>
              <a:t>Сзади  к шее зайчика прикладываем лапки.</a:t>
            </a:r>
          </a:p>
        </p:txBody>
      </p:sp>
      <p:pic>
        <p:nvPicPr>
          <p:cNvPr id="3" name="Рисунок 2" descr="https://ped-kopilka.ru/images/ris10.jpg"/>
          <p:cNvPicPr/>
          <p:nvPr/>
        </p:nvPicPr>
        <p:blipFill>
          <a:blip r:embed="rId2">
            <a:extLst>
              <a:ext uri="{28A0092B-C50C-407E-A947-70E740481C1C}">
                <a14:useLocalDpi xmlns:a14="http://schemas.microsoft.com/office/drawing/2010/main"/>
              </a:ext>
            </a:extLst>
          </a:blip>
          <a:srcRect/>
          <a:stretch>
            <a:fillRect/>
          </a:stretch>
        </p:blipFill>
        <p:spPr bwMode="auto">
          <a:xfrm>
            <a:off x="1043608" y="1285874"/>
            <a:ext cx="6385892" cy="4951437"/>
          </a:xfrm>
          <a:prstGeom prst="rect">
            <a:avLst/>
          </a:prstGeom>
          <a:noFill/>
          <a:ln>
            <a:noFill/>
          </a:ln>
        </p:spPr>
      </p:pic>
    </p:spTree>
    <p:extLst>
      <p:ext uri="{BB962C8B-B14F-4D97-AF65-F5344CB8AC3E}">
        <p14:creationId xmlns:p14="http://schemas.microsoft.com/office/powerpoint/2010/main" val="3868626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72" y="404664"/>
            <a:ext cx="9074728" cy="1477328"/>
          </a:xfrm>
          <a:prstGeom prst="rect">
            <a:avLst/>
          </a:prstGeom>
        </p:spPr>
        <p:txBody>
          <a:bodyPr wrap="square">
            <a:spAutoFit/>
          </a:bodyPr>
          <a:lstStyle/>
          <a:p>
            <a:r>
              <a:rPr lang="ru-RU" sz="2400" b="1" dirty="0">
                <a:solidFill>
                  <a:srgbClr val="FF0000"/>
                </a:solidFill>
              </a:rPr>
              <a:t>Закрепляем нитками ткань к туловищу под лапками</a:t>
            </a:r>
            <a:r>
              <a:rPr lang="ru-RU" sz="2400" b="1" dirty="0" smtClean="0">
                <a:solidFill>
                  <a:srgbClr val="FF0000"/>
                </a:solidFill>
              </a:rPr>
              <a:t>.</a:t>
            </a:r>
            <a:r>
              <a:rPr lang="ru-RU" sz="2400" b="1" dirty="0">
                <a:solidFill>
                  <a:srgbClr val="FF0000"/>
                </a:solidFill>
              </a:rPr>
              <a:t> Оставшимся концом нити перевязываем туловище крест-накрест. Закрепляем петлей нитку на шее и обрезаем ее.</a:t>
            </a:r>
          </a:p>
          <a:p>
            <a:endParaRPr lang="ru-RU" dirty="0"/>
          </a:p>
        </p:txBody>
      </p:sp>
      <p:pic>
        <p:nvPicPr>
          <p:cNvPr id="3" name="Рисунок 2" descr="https://ped-kopilka.ru/images/ris12.jpg"/>
          <p:cNvPicPr/>
          <p:nvPr/>
        </p:nvPicPr>
        <p:blipFill rotWithShape="1">
          <a:blip r:embed="rId2">
            <a:extLst>
              <a:ext uri="{28A0092B-C50C-407E-A947-70E740481C1C}">
                <a14:useLocalDpi xmlns:a14="http://schemas.microsoft.com/office/drawing/2010/main"/>
              </a:ext>
            </a:extLst>
          </a:blip>
          <a:srcRect l="20339" t="4220" r="17709"/>
          <a:stretch/>
        </p:blipFill>
        <p:spPr bwMode="auto">
          <a:xfrm>
            <a:off x="5148064" y="2420888"/>
            <a:ext cx="3671456" cy="3882959"/>
          </a:xfrm>
          <a:prstGeom prst="rect">
            <a:avLst/>
          </a:prstGeom>
          <a:noFill/>
          <a:ln>
            <a:noFill/>
          </a:ln>
        </p:spPr>
      </p:pic>
      <p:pic>
        <p:nvPicPr>
          <p:cNvPr id="4" name="Рисунок 3" descr="https://ped-kopilka.ru/images/ris11.jpg"/>
          <p:cNvPicPr/>
          <p:nvPr/>
        </p:nvPicPr>
        <p:blipFill rotWithShape="1">
          <a:blip r:embed="rId3">
            <a:extLst>
              <a:ext uri="{28A0092B-C50C-407E-A947-70E740481C1C}">
                <a14:useLocalDpi xmlns:a14="http://schemas.microsoft.com/office/drawing/2010/main"/>
              </a:ext>
            </a:extLst>
          </a:blip>
          <a:srcRect l="25758" t="10976" r="13394" b="-1"/>
          <a:stretch/>
        </p:blipFill>
        <p:spPr bwMode="auto">
          <a:xfrm>
            <a:off x="395536" y="2313708"/>
            <a:ext cx="3947772" cy="3897766"/>
          </a:xfrm>
          <a:prstGeom prst="rect">
            <a:avLst/>
          </a:prstGeom>
          <a:noFill/>
          <a:ln>
            <a:noFill/>
          </a:ln>
        </p:spPr>
      </p:pic>
    </p:spTree>
    <p:extLst>
      <p:ext uri="{BB962C8B-B14F-4D97-AF65-F5344CB8AC3E}">
        <p14:creationId xmlns:p14="http://schemas.microsoft.com/office/powerpoint/2010/main" val="9006033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arhivurokov.ru/kopilka/uploads/user_file_55e04e817b003/img_user_file_55e04e817b003_4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8002"/>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62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ÑÐºÐ»Ð° â ÑÑÐ¾ ÑÐ°ÑÑÑ ÐºÑÐ»ÑÑÑÑÐ½Ð¾Ð³Ð¾ Ð½Ð°ÑÐ»ÐµÐ´Ð¸Ñ Ð Ð¾ÑÑÐ¸Ð¸, ÐºÐ¾ÑÐ¾ÑÐ¾Ðµ Ð½ÐµÐ·Ð°ÑÐ»ÑÐ¶ÐµÐ½Ð½Ð¾ Ð·Ð°Ð±ÑÑÐ¾. Ð­ÑÐ¾ Ð¾Ð±ÑÑÐ°Ð¸ Ð¸ Ð¾Ð±ÑÑÐ´Ñ, ÑÐ²ÑÐ·Ð°Ð½Ð½ÑÐµ Ñ ÑÐ°Ð¼Ð¾Ð´ÐµÐ»ÑÐ½ÑÐ¼Ð¸ ÐºÑÐºÐ»Ð°Ð¼Ð¸. ÐÐ³ÑÐ°Ñ Ð² ÐºÑÐºÐ»Ñ, Ð¼Ð°Ð»ÑÑÐ¸ Ð¾Ð¿ÑÐµÐ´ÐµÐ»ÐµÐ½Ð½ÑÐ¼ Ð¾Ð±ÑÐ°Ð·Ð¾Ð¼ Â«Ð¿ÑÐ¾Ð¸Ð³ÑÑÐ²Ð°ÑÑÂ» Ð²Ð·ÑÐ¾ÑÐ»ÑÑ Ð¶Ð¸Ð·Ð½Ñ."/>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46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 ÑÑÑÐºÐ°Ñ ÐºÑÐºÐ»Ð° ÑÑÐ¸ÑÐ°ÐµÑÑÑ Ð¾Ð´Ð½Ð¸Ð¼ Ð¸Ð· ÑÐ°Ð¼ÑÑ Ð·Ð°Ð³Ð°Ð´Ð¾ÑÐ½ÑÑ ÑÐ¸Ð¼Ð²Ð¾Ð»Ð¾Ð² Ð Ð¾ÑÑÐ¸Ð¸. Ð­ÑÐ¾ Ð½Ðµ Ð¿ÑÐ¾ÑÑÐ¾ Ð´ÐµÑÑÐºÐ°Ñ Ð¸Ð³ÑÑÑÐºÐ°, ÑÑÐ¾ Ð½ÐµÐ¾ÑÑÐµÐ¼Ð»ÐµÐ¼ÑÐ¹ Ð°ÑÑÐ¸Ð±ÑÑ Ð´ÑÐµÐ²Ð½Ð¸Ñ Ð¾Ð±ÑÑÐ´Ð¾Ð². Ð¡ Ð½ÐµÐ·Ð°Ð¿Ð°Ð¼ÑÑÐ½ÑÑ Ð²ÑÐµÐ¼ÐµÐ½ Ð¼Ð°ÑÑÐµÑÐ°Ð¼Ð¸ Ð±ÑÐ»Ð¾ Ð¾ÑÐ²Ð¾ÐµÐ½Ð¾ Ð¸ÑÐºÑÑÑÑÐ²Ð¾ Ð¸Ð·Ð³Ð¾ÑÐ¾Ð²Ð»ÐµÐ½Ð¸Ñ ÑÐ°ÐºÐ¸Ñ ÐºÑÐºÐ¾Ð», Ð²Ð¾Ð±ÑÐ°Ð²ÑÐ¸Ñ Ð² ÑÐµÐ±Ñ Ð²ÑÐµ ÐºÑÐ»ÑÑÑÑÐ½ÑÐµ ÑÑÐ°Ð´Ð¸ÑÐ¸Ð¸ Ð¸ Ð¾Ð±ÑÑÐ°Ð¸ Ð ÑÑÐ¸.   Ð¡ÑÐ¸ÑÐ°Ð»Ð¾ÑÑ, ÑÑÐ¾ ÐºÑÐºÐ»Ñ, ÑÐ´ÐµÐ»Ð°Ð½Ð½ÑÐµ ÑÐ²Ð¾Ð¸Ð¼Ð¸ ÑÑÐºÐ°Ð¼Ð¸ Ð¸Ð· Ð¿Ð¾Ð´ÑÑÑÐ½ÑÑ Ð¼Ð°ÑÐµÑÐ¸Ð°Ð»Ð¾Ð², Ð¾Ð±Ð»Ð°Ð´Ð°ÑÑ Ð¼Ð°Ð³Ð¸ÑÐµÑÐºÐ¸Ð¼Ð¸ ÑÐ²Ð¾Ð¹ÑÑÐ²Ð°Ð¼Ð¸. ÐÐ°ÑÐ¸ Ð¿ÑÐµÐ´ÐºÐ¸ Ð²ÐµÑÐ¸Ð»Ð¸, ÑÑÐ¾ ÐºÑÐºÐ»Ñ ÑÐ¿Ð¾ÑÐ¾Ð±Ð½Ñ Ð¾ÑÐ³Ð¾Ð½ÑÑÑ Ð·Ð»ÑÑ Ð´ÑÑÐ¾Ð² Ð¸ Ð¿ÑÐ¸Ð½Ð¾ÑÐ¸ÑÑ ÑÑÐ°ÑÑÑÐµ Ð² Ð´Ð¾Ð¼. ÐÐ°Ð²ÐµÑÐ½Ð¾Ðµ, Ð¿Ð¾ÑÑÐ¾Ð¼Ñ ÑÑÐ¸ ÐºÑÐºÐ¾Ð»ÐºÐ¸ Ð´Ð¾Ð²Ð¾Ð»ÑÐ½Ð¾ ÑÐ°ÑÑÐ¾ Ð½Ð¾ÑÐ¸Ð»Ð¸ÑÑ ÐºÐ°Ðº ÑÐ°Ð»Ð¸ÑÐ¼Ð°Ð½Ñ."/>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30591"/>
            <a:ext cx="9157855" cy="686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0840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ÑÐµ Ð¸Ð³ÑÐ¾Ð²ÑÐµ ÐºÑÐºÐ»Ñ Ð´ÑÐµÐ²Ð½Ð¸Ñ ÑÐ»Ð°Ð²ÑÐ½ Ð½Ðµ Ð¸Ð¼ÐµÐ»Ð¸ Ð»Ð¸ÑÐ°, Ð¿ÑÐ¾ÑÑÐ¾ Ð±ÐµÐ»ÑÐ¹ Ð»Ð¾ÑÐºÑÑ Ð±ÐµÐ· Ð¾Ð±Ð¾Ð·Ð½Ð°ÑÐµÐ½Ð¸Ñ Ð³Ð»Ð°Ð·, Ð½Ð¾ÑÐ°, ÑÑÐ° Ð¸ ÑÑÐµÐ¹. ÐÑÐºÐ»Ð° Ð±ÐµÐ· Ð»Ð¸ÑÐ°, ÑÑÐ¸ÑÐ°Ð»Ð°ÑÑ Ð¿ÑÐµÐ´Ð¼ÐµÑÐ¾Ð¼ Ð½Ðµ Ð¾Ð´ÑÑÐµÐ²Ð»ÐµÐ½Ð½ÑÐ¼, Ð½Ðµ Ð´Ð¾ÑÑÑÐ¿Ð½ÑÐ¼ Ð´Ð»Ñ Ð²ÑÐµÐ»ÐµÐ½Ð¸Ñ Ð² Ð½ÐµÐµ Ð·Ð»ÑÑ ÑÐ¸Ð» (ÐºÐ¾ÑÐ¾ÑÑÐµ, ÐºÐ°Ðº Ð¸Ð·Ð²ÐµÑÑÐ½Ð¾, Ð²ÑÐ¾Ð´ÑÑ ÑÐµÑÐµÐ· Ð³Ð»Ð°Ð·Ð° Ð¸ ÑÐ¾Ñ, ÑÐµÐ¶Ðµ ÑÐµÑÐµÐ· Ð½Ð¾Ñ Ð¸ ÑÑÐ¸). Ð¢Ð°ÐºÐ°Ñ ÐºÑÐºÐ»Ð° Ð½Ðµ Ð¼Ð¾Ð³Ð»Ð° Ð¾Ð¶Ð¸ÑÑ Ð¸ Ð½Ð°Ð²ÑÐµÐ´Ð¸ÑÑ ÑÐµÐ±ÐµÐ½ÐºÑ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503"/>
            <a:ext cx="9185564" cy="688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80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Ð¡ Ð´Ð°Ð²Ð½Ð¸Ñ Ð²ÑÐµÐ¼ÐµÐ½ ÑÑÑÐ¿Ð¸ÑÐ½Ð°Ñ ÐºÑÐºÐ»Ð° Ð±ÑÐ»Ð° ÑÑÐ°Ð´Ð¸ÑÐ¸Ð¾Ð½Ð½Ð¾Ð¹ Ð¸Ð³ÑÑÑÐºÐ¾Ð¹ ÑÑÑÑÐºÐ¾Ð³Ð¾ Ð½Ð°ÑÐ¾Ð´Ð°. ÐÐ³ÑÐ° Ð² ÐºÑÐºÐ»Ñ Ð¿Ð¾Ð¾ÑÑÑÐ»Ð°ÑÑ Ð²Ð·ÑÐ¾ÑÐ»ÑÐ¼Ð¸, Ñ.Ðº. Ð¸Ð³ÑÐ°Ñ Ð² Ð½Ð¸Ñ, ÑÐµÐ±ÐµÐ½Ð¾Ðº ÑÑÐ¸Ð»ÑÑ Ð²ÐµÑÑÐ¸ ÑÐ¾Ð·ÑÐ¹ÑÑÐ²Ð¾, Ð¾Ð±ÑÐµÑÐ°Ð» Ð¾Ð±ÑÐ°Ð· ÑÐµÐ¼ÑÐ¸. ÐÑÐºÐ»Ð° Ð±ÑÐ»Ð° Ð½Ðµ Ð¿ÑÐ¾ÑÑÐ¾ Ð¸Ð³ÑÑÑÐºÐ¾Ð¹, Ð° ÑÐ¸Ð¼Ð²Ð¾Ð»Ð¾Ð¼ Ð¿ÑÐ¾Ð´Ð¾Ð»Ð¶ÐµÐ½Ð¸Ñ ÑÐ¾Ð´Ð°, Ð·Ð°Ð»Ð¾Ð³Ð¾Ð¼ ÑÐµÐ¼ÐµÐ¹Ð½Ð¾Ð³Ð¾ ÑÑÐ°ÑÑÑÑ."/>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68" y="-1"/>
            <a:ext cx="9287188" cy="696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50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 Ð°Ð½ÑÑÐµ Ðº Ð»ÑÐ±Ð¾Ð¼Ñ Ð¿ÑÐ°Ð·Ð´Ð½Ð¸ÐºÑ Ð² ÑÐµÐ¼ÑÐµ Ð¸Ð·Ð³Ð¾ÑÐ°Ð²Ð»Ð¸Ð²Ð°Ð»Ð°ÑÑ ÐºÑÐºÐ»Ð°, Ð² ÐºÐ¾ÑÐ¾ÑÑÑ Ð²ÐºÐ»Ð°Ð´ÑÐ²Ð°Ð»Ð°ÑÑ ÑÐ°ÑÑÐ¸ÑÐ° Ð´ÑÑÐ¸ Ð¼Ð°ÑÑÐµÑÐ°. ÐÐ¾ÑÑÐ¾Ð¼Ñ Ð²ÑÐ±ÑÐ°ÑÑÐ²Ð°ÑÑ ÑÐ°ÐºÐ¸Ñ ÐºÑÐºÐ¾Ð» ÑÑÐ¸ÑÐ°Ð»Ð¾ÑÑ Ð³ÑÐµÑÐ½ÑÐ¼ Ð´ÐµÐ»Ð¾Ð¼. ÐÑ Ð±ÐµÑÐµÐ¶Ð½Ð¾ ÑÐºÐ»Ð°Ð´ÑÐ²Ð°Ð»Ð¸ Ð² ÑÑÐ½Ð´ÑÐº, Ð° Ð½Ð° Ð¸Ð· Ð¼ÐµÑÑÐµ Ð¿Ð¾ÑÐ²Ð»ÑÐ»Ð°ÑÑ Ð½Ð¾Ð²Ð°Ñ."/>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20" y="0"/>
            <a:ext cx="9252520" cy="693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5567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4392488" cy="6309420"/>
          </a:xfrm>
          <a:prstGeom prst="rect">
            <a:avLst/>
          </a:prstGeom>
        </p:spPr>
        <p:txBody>
          <a:bodyPr wrap="square">
            <a:spAutoFit/>
          </a:bodyPr>
          <a:lstStyle/>
          <a:p>
            <a:r>
              <a:rPr lang="ru-RU" sz="2000" b="1" dirty="0">
                <a:solidFill>
                  <a:srgbClr val="FF0000"/>
                </a:solidFill>
              </a:rPr>
              <a:t>Виды народной куклы на Руси были следующие: </a:t>
            </a:r>
            <a:endParaRPr lang="ru-RU" sz="2000" b="1" dirty="0" smtClean="0">
              <a:solidFill>
                <a:srgbClr val="FF0000"/>
              </a:solidFill>
            </a:endParaRPr>
          </a:p>
          <a:p>
            <a:r>
              <a:rPr lang="ru-RU" sz="2000" b="1" dirty="0" smtClean="0">
                <a:solidFill>
                  <a:srgbClr val="7030A0"/>
                </a:solidFill>
              </a:rPr>
              <a:t>Обрядовые</a:t>
            </a:r>
            <a:r>
              <a:rPr lang="ru-RU" sz="2000" b="1" dirty="0" smtClean="0">
                <a:solidFill>
                  <a:srgbClr val="FF0000"/>
                </a:solidFill>
              </a:rPr>
              <a:t> </a:t>
            </a:r>
            <a:r>
              <a:rPr lang="ru-RU" sz="2000" b="1" dirty="0">
                <a:solidFill>
                  <a:srgbClr val="FF0000"/>
                </a:solidFill>
              </a:rPr>
              <a:t>— изготавливались для участия в обрядах (земледельческих, свадебных, праздничных). </a:t>
            </a:r>
            <a:endParaRPr lang="ru-RU" sz="2000" b="1" dirty="0" smtClean="0">
              <a:solidFill>
                <a:srgbClr val="FF0000"/>
              </a:solidFill>
            </a:endParaRPr>
          </a:p>
          <a:p>
            <a:r>
              <a:rPr lang="ru-RU" sz="2000" b="1" dirty="0" smtClean="0">
                <a:solidFill>
                  <a:srgbClr val="7030A0"/>
                </a:solidFill>
              </a:rPr>
              <a:t>Куклы-обереги</a:t>
            </a:r>
            <a:r>
              <a:rPr lang="ru-RU" sz="2000" b="1" dirty="0" smtClean="0">
                <a:solidFill>
                  <a:srgbClr val="FF0000"/>
                </a:solidFill>
              </a:rPr>
              <a:t> </a:t>
            </a:r>
            <a:r>
              <a:rPr lang="ru-RU" sz="2000" b="1" dirty="0">
                <a:solidFill>
                  <a:srgbClr val="FF0000"/>
                </a:solidFill>
              </a:rPr>
              <a:t>делались из золы, кусочков ткани, березовых веточек. Главным правилом при их изготовлении было отсутствие инструментов. Делались такие куклы для определенного человека или семьи, обычно без лица (считалось, что безликая кукла не может навредить людям). </a:t>
            </a:r>
            <a:endParaRPr lang="ru-RU" sz="2000" b="1" dirty="0" smtClean="0">
              <a:solidFill>
                <a:srgbClr val="FF0000"/>
              </a:solidFill>
            </a:endParaRPr>
          </a:p>
          <a:p>
            <a:r>
              <a:rPr lang="ru-RU" sz="2000" b="1" dirty="0" smtClean="0">
                <a:solidFill>
                  <a:srgbClr val="7030A0"/>
                </a:solidFill>
              </a:rPr>
              <a:t>Игровая </a:t>
            </a:r>
            <a:r>
              <a:rPr lang="ru-RU" sz="2000" b="1" dirty="0">
                <a:solidFill>
                  <a:srgbClr val="7030A0"/>
                </a:solidFill>
              </a:rPr>
              <a:t>народная кукла </a:t>
            </a:r>
            <a:r>
              <a:rPr lang="ru-RU" sz="2000" b="1" dirty="0">
                <a:solidFill>
                  <a:srgbClr val="FF0000"/>
                </a:solidFill>
              </a:rPr>
              <a:t>изготавливалась из материалов, находящихся в доме (остатков одежды), размером не больше кулака.</a:t>
            </a:r>
            <a:r>
              <a:rPr lang="ru-RU" sz="2400" b="1" dirty="0">
                <a:solidFill>
                  <a:srgbClr val="FF0000"/>
                </a:solidFill>
              </a:rPr>
              <a:t> </a:t>
            </a:r>
          </a:p>
        </p:txBody>
      </p:sp>
      <p:pic>
        <p:nvPicPr>
          <p:cNvPr id="14338" name="Picture 2" descr="ÐºÑÐºÐ»Ð° Ð¼Ð¾ÑÐ°Ð½Ðº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5976" y="476672"/>
            <a:ext cx="4687222" cy="602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346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9036496" cy="2031325"/>
          </a:xfrm>
          <a:prstGeom prst="rect">
            <a:avLst/>
          </a:prstGeom>
        </p:spPr>
        <p:txBody>
          <a:bodyPr wrap="square">
            <a:spAutoFit/>
          </a:bodyPr>
          <a:lstStyle/>
          <a:p>
            <a:r>
              <a:rPr lang="ru-RU" b="1" dirty="0" smtClean="0">
                <a:solidFill>
                  <a:srgbClr val="FF0000"/>
                </a:solidFill>
              </a:rPr>
              <a:t> </a:t>
            </a:r>
            <a:r>
              <a:rPr lang="ru-RU" b="1" dirty="0">
                <a:solidFill>
                  <a:srgbClr val="FF0000"/>
                </a:solidFill>
              </a:rPr>
              <a:t>Главное предназначение древнерусской куклы, кроме забав, - оберегать ребенка от нечисти, сглаза и порчи. Кукла-оберег внешне чем-то похожа на обычную, хоть ее и изготавливали из сена, свежескошенной травы, ветоши и дерева. Одна и та же кукла могла выполнять различные роли в играх детей тех времен. В какой-то степени куклы всегда были артистами, ведь они "выступали" во время обрядов и праздников. Люди не могли брать на себя роль божества, и эту роль играли куклы - на Руси куклы Коляда, Купала, Масленица участвовали в праздниках, связанных со сменой времен года.</a:t>
            </a:r>
          </a:p>
        </p:txBody>
      </p:sp>
      <p:pic>
        <p:nvPicPr>
          <p:cNvPr id="9218" name="Picture 2" descr="Ð¡ÑÐ¸ÑÐ°Ð»Ð¾ÑÑ ÑÐ°Ð½ÑÑÐµ, ÑÑÐ¾ ÐµÑÐ»Ð¸ Ð½Ð°Ð´ ÐºÑÐ¾Ð²Ð°ÑÐºÐ¾Ð¹ ÑÐµÐ±ÑÐ½ÐºÐ° Ð²Ð¸ÑÐ¸Ñ ÐÑÐ²Ð°ÑÐºÐ° ,  ÑÐ¾ Ð¾Ð½Ð° Ð¾ÑÐ³Ð¾Ð½ÑÐµÑ ÑÑÑ Ð·Ð»ÑÑ ÑÐ¸Ð»Ñ.  ÐÐ° Ð´Ð²Ðµ Ð½ÐµÐ´ÐµÐ»Ð¸ Ð´Ð¾ ÑÐ¾Ð¶Ð´ÐµÐ½Ð¸Ñ ÑÐµÐ±ÑÐ½ÐºÐ° Ð±ÑÐ´ÑÑÐ°Ñ Ð¼Ð°ÑÑ Ð¿Ð¾Ð¼ÐµÑÐ°Ð»Ð° ÑÐ°ÐºÑÑ ÐºÑÐºÐ»Ñ â Ð¾Ð±ÐµÑÐµÐ³ Ð² ÐºÐ¾Ð»ÑÐ±ÐµÐ»Ñ. ÐÐ¾Ð³Ð´Ð° ÑÐ¾Ð´Ð¸ÑÐµÐ»Ð¸ ÑÑÐ¾Ð´Ð¸Ð»Ð¸ Ð² Ð¿Ð¾Ð»Ðµ Ð½Ð° ÑÐ°Ð±Ð¾ÑÑ, Ð¸ ÑÐµÐ±ÑÐ½Ð¾Ðº Ð¾ÑÑÐ°Ð²Ð°Ð»ÑÑ Ð² Ð´Ð¾Ð¼Ðµ Ð¾Ð´Ð¸Ð½, Ð¾Ð½ ÑÐ¼Ð¾ÑÑÐµÐ» Ð½Ð° ÑÑÐ¸ Ð¼Ð°Ð»ÐµÐ½ÑÐºÐ¸Ðµ ÐºÑÐºÐ¾Ð»ÐºÐ¸ Ð¸ ÑÐ¿Ð¾ÐºÐ¾Ð¹Ð½Ð¾ Ð¸Ð³ÑÐ°Ð»."/>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778" t="7583" r="6631" b="3186"/>
          <a:stretch/>
        </p:blipFill>
        <p:spPr bwMode="auto">
          <a:xfrm>
            <a:off x="0" y="2031325"/>
            <a:ext cx="4973782" cy="36298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ÐÐµÐ¿ÑÑÐºÐ°Ñ ÐºÑÐºÐ»Ð° ÐÐµÐ»Ð°Ð»Ð°ÑÑ ÑÐµÐ±ÑÐ½ÐºÑ Ð¼Ð°ÑÐµÑÑÑ Ð¸Ð»Ð¸ Ð±Ð°Ð±ÑÑÐºÐ¾Ð¹. ÐÐ¼ÐµÐ»Ð° Ð¾Ð±ÐµÑÐµÐ³Ð¾Ð²ÑÐ¹ ÑÐ¼ÑÑÐ». ÐÐ°ÑÐ¸ÑÐ°Ð»Ð° Ð¾Ñ ÑÐ³Ð»Ð°Ð·Ð°."/>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8305" t="9510" r="7832" b="7763"/>
          <a:stretch/>
        </p:blipFill>
        <p:spPr bwMode="auto">
          <a:xfrm>
            <a:off x="4973782" y="2042057"/>
            <a:ext cx="4075081" cy="378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1468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51</TotalTime>
  <Words>407</Words>
  <Application>Microsoft Office PowerPoint</Application>
  <PresentationFormat>Экран (4:3)</PresentationFormat>
  <Paragraphs>25</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Твердый переплет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9</cp:revision>
  <dcterms:created xsi:type="dcterms:W3CDTF">2019-04-07T05:12:51Z</dcterms:created>
  <dcterms:modified xsi:type="dcterms:W3CDTF">2019-04-16T15:46:39Z</dcterms:modified>
</cp:coreProperties>
</file>